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Lst>
  <p:sldSz cx="6858000" cy="9906000" type="A4"/>
  <p:notesSz cx="7104063" cy="10234613"/>
  <p:custDataLst>
    <p:tags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 Chong" initials="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BDD3"/>
    <a:srgbClr val="1490C2"/>
    <a:srgbClr val="0099CC"/>
    <a:srgbClr val="6699FF"/>
    <a:srgbClr val="0066CC"/>
    <a:srgbClr val="33CCFF"/>
    <a:srgbClr val="32A3D6"/>
    <a:srgbClr val="83B6E9"/>
    <a:srgbClr val="259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2" autoAdjust="0"/>
    <p:restoredTop sz="94660"/>
  </p:normalViewPr>
  <p:slideViewPr>
    <p:cSldViewPr snapToGrid="0">
      <p:cViewPr>
        <p:scale>
          <a:sx n="100" d="100"/>
          <a:sy n="100" d="100"/>
        </p:scale>
        <p:origin x="824" y="-37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107EAD-1C32-45E3-8D49-7F7A443D876D}" type="datetimeFigureOut">
              <a:rPr lang="en-MY" smtClean="0"/>
              <a:t>10/3/2026</a:t>
            </a:fld>
            <a:endParaRPr lang="en-MY"/>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9B9DD355-1F96-409B-B1B3-11FA8F31E4C5}" type="slidenum">
              <a:rPr lang="en-MY" smtClean="0"/>
              <a:t>‹#›</a:t>
            </a:fld>
            <a:endParaRPr lang="en-MY" dirty="0"/>
          </a:p>
        </p:txBody>
      </p:sp>
    </p:spTree>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C107EAD-1C32-45E3-8D49-7F7A443D876D}" type="datetimeFigureOut">
              <a:rPr lang="en-MY" smtClean="0"/>
              <a:t>10/3/2026</a:t>
            </a:fld>
            <a:endParaRPr lang="en-MY"/>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B9DD355-1F96-409B-B1B3-11FA8F31E4C5}" type="slidenum">
              <a:rPr lang="en-MY" smtClean="0"/>
              <a:t>‹#›</a:t>
            </a:fld>
            <a:endParaRPr lang="en-MY"/>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9039" y="1578544"/>
            <a:ext cx="4406527" cy="369332"/>
          </a:xfrm>
          <a:prstGeom prst="rect">
            <a:avLst/>
          </a:prstGeom>
          <a:noFill/>
        </p:spPr>
        <p:txBody>
          <a:bodyPr wrap="none" rtlCol="0">
            <a:spAutoFit/>
          </a:bodyPr>
          <a:lstStyle/>
          <a:p>
            <a:r>
              <a:rPr lang="en-US" altLang="zh-CN" b="1" dirty="0">
                <a:solidFill>
                  <a:srgbClr val="259BE3"/>
                </a:solidFill>
              </a:rPr>
              <a:t>Satellite Common View Device </a:t>
            </a:r>
            <a:r>
              <a:rPr lang="en-US" dirty="0">
                <a:solidFill>
                  <a:srgbClr val="259BE3"/>
                </a:solidFill>
              </a:rPr>
              <a:t>- </a:t>
            </a:r>
            <a:r>
              <a:rPr lang="en-US" b="1" dirty="0">
                <a:solidFill>
                  <a:srgbClr val="259BE3"/>
                </a:solidFill>
              </a:rPr>
              <a:t>TFT3001-CV</a:t>
            </a:r>
            <a:endParaRPr lang="en-MY" b="1" dirty="0">
              <a:solidFill>
                <a:srgbClr val="259BE3"/>
              </a:solidFill>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6835" b="94245" l="786" r="96286">
                        <a14:foregroundMark x1="4214" y1="19964" x2="4214" y2="19964"/>
                        <a14:foregroundMark x1="786" y1="17626" x2="786" y2="17626"/>
                        <a14:foregroundMark x1="14571" y1="84892" x2="14571" y2="84892"/>
                        <a14:foregroundMark x1="47714" y1="89568" x2="47714" y2="89568"/>
                        <a14:foregroundMark x1="91286" y1="87410" x2="91286" y2="87410"/>
                        <a14:foregroundMark x1="95786" y1="63849" x2="95786" y2="63849"/>
                        <a14:foregroundMark x1="85643" y1="53237" x2="85643" y2="53237"/>
                        <a14:foregroundMark x1="91000" y1="47302" x2="91000" y2="47302"/>
                        <a14:foregroundMark x1="92571" y1="18885" x2="92571" y2="18885"/>
                        <a14:foregroundMark x1="29214" y1="10072" x2="29214" y2="10072"/>
                        <a14:foregroundMark x1="21214" y1="7014" x2="21214" y2="7014"/>
                        <a14:foregroundMark x1="29643" y1="6835" x2="29643" y2="6835"/>
                        <a14:foregroundMark x1="25500" y1="12230" x2="25500" y2="12230"/>
                        <a14:foregroundMark x1="12143" y1="11151" x2="12143" y2="11151"/>
                        <a14:foregroundMark x1="34929" y1="11151" x2="34929" y2="11151"/>
                        <a14:foregroundMark x1="42857" y1="9532" x2="42857" y2="9532"/>
                        <a14:foregroundMark x1="51643" y1="11511" x2="51643" y2="11511"/>
                        <a14:foregroundMark x1="63571" y1="10971" x2="63571" y2="10971"/>
                        <a14:foregroundMark x1="74143" y1="10791" x2="74143" y2="10791"/>
                        <a14:foregroundMark x1="81000" y1="10072" x2="81000" y2="10072"/>
                        <a14:foregroundMark x1="85929" y1="8813" x2="85929" y2="8813"/>
                        <a14:foregroundMark x1="89429" y1="8993" x2="89429" y2="8993"/>
                        <a14:foregroundMark x1="94214" y1="17266" x2="94214" y2="17266"/>
                        <a14:foregroundMark x1="85929" y1="19245" x2="85929" y2="19245"/>
                        <a14:foregroundMark x1="88357" y1="23561" x2="88357" y2="23561"/>
                        <a14:foregroundMark x1="78714" y1="94964" x2="78714" y2="94964"/>
                        <a14:foregroundMark x1="94429" y1="66367" x2="94429" y2="66367"/>
                        <a14:foregroundMark x1="93000" y1="57374" x2="93000" y2="57374"/>
                        <a14:foregroundMark x1="91714" y1="87950" x2="91714" y2="87950"/>
                        <a14:foregroundMark x1="94286" y1="90647" x2="94286" y2="90647"/>
                        <a14:foregroundMark x1="91357" y1="94964" x2="91357" y2="94964"/>
                        <a14:foregroundMark x1="94429" y1="60612" x2="94429" y2="60612"/>
                        <a14:foregroundMark x1="94714" y1="47122" x2="94714" y2="47122"/>
                        <a14:foregroundMark x1="94714" y1="56655" x2="94714" y2="56655"/>
                        <a14:foregroundMark x1="96071" y1="54317" x2="96071" y2="54317"/>
                        <a14:foregroundMark x1="96071" y1="46942" x2="96071" y2="46942"/>
                        <a14:foregroundMark x1="96143" y1="43165" x2="96143" y2="43165"/>
                        <a14:foregroundMark x1="96286" y1="39209" x2="96286" y2="39209"/>
                        <a14:foregroundMark x1="96214" y1="26079" x2="96214" y2="26079"/>
                        <a14:foregroundMark x1="9786" y1="86871" x2="9786" y2="86871"/>
                        <a14:foregroundMark x1="7929" y1="85252" x2="7929" y2="85252"/>
                        <a14:foregroundMark x1="6143" y1="74101" x2="6143" y2="74101"/>
                        <a14:foregroundMark x1="10571" y1="13489" x2="10571" y2="13489"/>
                        <a14:foregroundMark x1="16000" y1="12590" x2="16000" y2="12590"/>
                        <a14:foregroundMark x1="13071" y1="12410" x2="13071" y2="12410"/>
                        <a14:foregroundMark x1="8571" y1="12050" x2="8571" y2="12050"/>
                        <a14:foregroundMark x1="31357" y1="13129" x2="31357" y2="13129"/>
                        <a14:foregroundMark x1="36857" y1="11871" x2="36857" y2="11871"/>
                        <a14:foregroundMark x1="6929" y1="58633" x2="6929" y2="58633"/>
                        <a14:foregroundMark x1="43500" y1="11151" x2="43500" y2="11151"/>
                        <a14:foregroundMark x1="49214" y1="10791" x2="49214" y2="10791"/>
                        <a14:foregroundMark x1="53500" y1="11331" x2="53500" y2="11331"/>
                        <a14:foregroundMark x1="55143" y1="11871" x2="55143" y2="11871"/>
                        <a14:foregroundMark x1="59214" y1="9892" x2="59214" y2="9892"/>
                        <a14:foregroundMark x1="62786" y1="11151" x2="62786" y2="11151"/>
                        <a14:foregroundMark x1="66429" y1="10252" x2="66429" y2="10252"/>
                        <a14:foregroundMark x1="69786" y1="9712" x2="69786" y2="9712"/>
                        <a14:foregroundMark x1="72929" y1="9173" x2="72929" y2="9173"/>
                      </a14:backgroundRemoval>
                    </a14:imgEffect>
                    <a14:imgEffect>
                      <a14:brightnessContrast bright="42000"/>
                    </a14:imgEffect>
                    <a14:imgEffect>
                      <a14:sharpenSoften amount="23000"/>
                    </a14:imgEffect>
                  </a14:imgLayer>
                </a14:imgProps>
              </a:ext>
            </a:extLst>
          </a:blip>
          <a:stretch>
            <a:fillRect/>
          </a:stretch>
        </p:blipFill>
        <p:spPr>
          <a:xfrm>
            <a:off x="1239160" y="4236513"/>
            <a:ext cx="3759521" cy="1394115"/>
          </a:xfrm>
          <a:prstGeom prst="rect">
            <a:avLst/>
          </a:prstGeom>
        </p:spPr>
      </p:pic>
      <p:sp>
        <p:nvSpPr>
          <p:cNvPr id="15" name="TextBox 14"/>
          <p:cNvSpPr txBox="1"/>
          <p:nvPr/>
        </p:nvSpPr>
        <p:spPr>
          <a:xfrm>
            <a:off x="649038" y="1871210"/>
            <a:ext cx="3732112" cy="307777"/>
          </a:xfrm>
          <a:prstGeom prst="rect">
            <a:avLst/>
          </a:prstGeom>
          <a:noFill/>
        </p:spPr>
        <p:txBody>
          <a:bodyPr wrap="none" rtlCol="0">
            <a:spAutoFit/>
          </a:bodyPr>
          <a:lstStyle/>
          <a:p>
            <a:r>
              <a:rPr lang="en-US" altLang="zh-CN" sz="1400" dirty="0">
                <a:solidFill>
                  <a:srgbClr val="259BE3"/>
                </a:solidFill>
              </a:rPr>
              <a:t>High Precision Rubidium/OCXO Core Sync Device</a:t>
            </a:r>
            <a:endParaRPr lang="en-MY" altLang="zh-CN" sz="1400" dirty="0">
              <a:solidFill>
                <a:srgbClr val="259BE3"/>
              </a:solidFill>
            </a:endParaRPr>
          </a:p>
        </p:txBody>
      </p:sp>
      <p:cxnSp>
        <p:nvCxnSpPr>
          <p:cNvPr id="17" name="Straight Connector 16"/>
          <p:cNvCxnSpPr>
            <a:stCxn id="15" idx="3"/>
          </p:cNvCxnSpPr>
          <p:nvPr/>
        </p:nvCxnSpPr>
        <p:spPr>
          <a:xfrm>
            <a:off x="4381150" y="2025099"/>
            <a:ext cx="1559063" cy="0"/>
          </a:xfrm>
          <a:prstGeom prst="line">
            <a:avLst/>
          </a:prstGeom>
          <a:ln w="127000">
            <a:solidFill>
              <a:srgbClr val="83B6E9"/>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a:fillRect/>
          </a:stretch>
        </p:blipFill>
        <p:spPr>
          <a:xfrm>
            <a:off x="619652" y="415059"/>
            <a:ext cx="2037011" cy="699028"/>
          </a:xfrm>
          <a:prstGeom prst="rect">
            <a:avLst/>
          </a:prstGeom>
        </p:spPr>
      </p:pic>
      <p:sp>
        <p:nvSpPr>
          <p:cNvPr id="2" name="TextBox 3">
            <a:extLst>
              <a:ext uri="{FF2B5EF4-FFF2-40B4-BE49-F238E27FC236}">
                <a16:creationId xmlns:a16="http://schemas.microsoft.com/office/drawing/2014/main" id="{422C1C0C-FE72-C119-57E2-DD508BF311F1}"/>
              </a:ext>
            </a:extLst>
          </p:cNvPr>
          <p:cNvSpPr txBox="1"/>
          <p:nvPr/>
        </p:nvSpPr>
        <p:spPr>
          <a:xfrm>
            <a:off x="649039" y="2488440"/>
            <a:ext cx="5486400" cy="1569660"/>
          </a:xfrm>
          <a:prstGeom prst="rect">
            <a:avLst/>
          </a:prstGeom>
          <a:noFill/>
        </p:spPr>
        <p:txBody>
          <a:bodyPr wrap="square" rtlCol="0">
            <a:spAutoFit/>
          </a:bodyPr>
          <a:lstStyle/>
          <a:p>
            <a:pPr algn="just"/>
            <a:r>
              <a:rPr lang="en-US" sz="1200" b="0" i="0" u="none" strike="noStrike" baseline="0" dirty="0">
                <a:latin typeface="+mj-lt"/>
              </a:rPr>
              <a:t>Timing is the first requirement of human information interaction since ancient times. Nowadays, information technology and communication technology are constantly updated with each passing day, and the requirements for time-frequency synchronization of various systems are getting higher and higher. For example, today's 5G communication network requires the time source, time transmission, and end device, time synchronization performance to reach 10 to 30ns. In order to cope with the deployment of future networks, our company has specially developed the TFT3001-CV high-precision synchronous products. </a:t>
            </a:r>
          </a:p>
        </p:txBody>
      </p:sp>
      <p:sp>
        <p:nvSpPr>
          <p:cNvPr id="3" name="TextBox 10">
            <a:extLst>
              <a:ext uri="{FF2B5EF4-FFF2-40B4-BE49-F238E27FC236}">
                <a16:creationId xmlns:a16="http://schemas.microsoft.com/office/drawing/2014/main" id="{DB97BB17-9074-9DCD-2904-5CA12BB70C8C}"/>
              </a:ext>
            </a:extLst>
          </p:cNvPr>
          <p:cNvSpPr txBox="1"/>
          <p:nvPr/>
        </p:nvSpPr>
        <p:spPr>
          <a:xfrm>
            <a:off x="649038" y="5907606"/>
            <a:ext cx="5486400" cy="1569660"/>
          </a:xfrm>
          <a:prstGeom prst="rect">
            <a:avLst/>
          </a:prstGeom>
          <a:noFill/>
        </p:spPr>
        <p:txBody>
          <a:bodyPr wrap="square" rtlCol="0">
            <a:spAutoFit/>
          </a:bodyPr>
          <a:lstStyle/>
          <a:p>
            <a:pPr algn="just"/>
            <a:r>
              <a:rPr lang="en-MY" sz="1200" b="0" i="0" u="none" strike="noStrike" baseline="0" dirty="0">
                <a:latin typeface="+mj-lt"/>
              </a:rPr>
              <a:t>TFT3001-CV series high-precision </a:t>
            </a:r>
            <a:r>
              <a:rPr lang="en-US" sz="1200" b="0" i="0" u="none" strike="noStrike" baseline="0" dirty="0">
                <a:latin typeface="+mj-lt"/>
              </a:rPr>
              <a:t>synchronization equipment can be widely used in communication, power, military and other systems, with time frequency tracing, local clock tame, time transmission and time frequency output functions. </a:t>
            </a:r>
            <a:r>
              <a:rPr lang="en-US" sz="1200" dirty="0">
                <a:latin typeface="+mj-lt"/>
              </a:rPr>
              <a:t>TFT3001-CV Supports configuration and maintenance-free functions, and provides a network </a:t>
            </a:r>
            <a:r>
              <a:rPr lang="en-US" sz="1200" b="0" i="0" u="none" strike="noStrike" baseline="0" dirty="0">
                <a:latin typeface="+mj-lt"/>
              </a:rPr>
              <a:t>management platform and indicator display. The timing network can be a star, chain and complex models. The equipment output performance meet 5ns accuracy, it can be widely used in telecommunications, electric power and military communication, provide a reliable and high-performance time-frequency synchronization signals. </a:t>
            </a:r>
            <a:endParaRPr lang="en-MY" sz="1200" dirty="0">
              <a:latin typeface="+mj-lt"/>
            </a:endParaRPr>
          </a:p>
        </p:txBody>
      </p:sp>
      <p:sp>
        <p:nvSpPr>
          <p:cNvPr id="5" name="Rectangle: Rounded Corners 19">
            <a:extLst>
              <a:ext uri="{FF2B5EF4-FFF2-40B4-BE49-F238E27FC236}">
                <a16:creationId xmlns:a16="http://schemas.microsoft.com/office/drawing/2014/main" id="{C56AF780-0535-3F6E-CA2A-FD1C1917A462}"/>
              </a:ext>
            </a:extLst>
          </p:cNvPr>
          <p:cNvSpPr/>
          <p:nvPr/>
        </p:nvSpPr>
        <p:spPr>
          <a:xfrm>
            <a:off x="649039" y="7558618"/>
            <a:ext cx="2727468" cy="156966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v"/>
            </a:pPr>
            <a:r>
              <a:rPr lang="en-US" sz="1100" b="0" i="0" u="none" strike="noStrike" baseline="0" dirty="0">
                <a:solidFill>
                  <a:schemeClr val="bg1"/>
                </a:solidFill>
                <a:latin typeface="+mj-lt"/>
              </a:rPr>
              <a:t>Suitable in 19 inch rack (4U); </a:t>
            </a:r>
          </a:p>
          <a:p>
            <a:pPr marL="171450" indent="-171450">
              <a:buFont typeface="Wingdings" panose="05000000000000000000" pitchFamily="2" charset="2"/>
              <a:buChar char="v"/>
            </a:pPr>
            <a:r>
              <a:rPr lang="en-US" sz="1100" b="0" i="0" u="none" strike="noStrike" baseline="0" dirty="0">
                <a:solidFill>
                  <a:schemeClr val="bg1"/>
                </a:solidFill>
                <a:latin typeface="+mj-lt"/>
              </a:rPr>
              <a:t>Support 7*24 hours uninterrupted service; </a:t>
            </a:r>
          </a:p>
          <a:p>
            <a:pPr marL="171450" indent="-171450">
              <a:buFont typeface="Wingdings" panose="05000000000000000000" pitchFamily="2" charset="2"/>
              <a:buChar char="v"/>
            </a:pPr>
            <a:r>
              <a:rPr lang="en-MY" sz="1100" b="0" i="0" u="none" strike="noStrike" baseline="0" dirty="0">
                <a:solidFill>
                  <a:schemeClr val="bg1"/>
                </a:solidFill>
                <a:latin typeface="+mj-lt"/>
              </a:rPr>
              <a:t>Support Ethernet NMS management; </a:t>
            </a:r>
          </a:p>
          <a:p>
            <a:pPr marL="171450" indent="-171450">
              <a:buFont typeface="Wingdings" panose="05000000000000000000" pitchFamily="2" charset="2"/>
              <a:buChar char="v"/>
            </a:pPr>
            <a:r>
              <a:rPr lang="en-US" sz="1100" b="0" i="0" u="none" strike="noStrike" baseline="0" dirty="0">
                <a:solidFill>
                  <a:schemeClr val="bg1"/>
                </a:solidFill>
                <a:latin typeface="+mj-lt"/>
              </a:rPr>
              <a:t>Support dual -48V DC redundant power; </a:t>
            </a:r>
          </a:p>
          <a:p>
            <a:pPr marL="171450" indent="-171450">
              <a:buFont typeface="Wingdings" panose="05000000000000000000" pitchFamily="2" charset="2"/>
              <a:buChar char="v"/>
            </a:pPr>
            <a:r>
              <a:rPr lang="en-MY" sz="1100" b="0" i="0" u="none" strike="noStrike" baseline="0" dirty="0">
                <a:solidFill>
                  <a:schemeClr val="bg1"/>
                </a:solidFill>
                <a:latin typeface="+mj-lt"/>
              </a:rPr>
              <a:t>Support PTP, NTP, SyncE output; </a:t>
            </a:r>
          </a:p>
          <a:p>
            <a:pPr marL="171450" indent="-171450">
              <a:buFont typeface="Wingdings" panose="05000000000000000000" pitchFamily="2" charset="2"/>
              <a:buChar char="v"/>
            </a:pPr>
            <a:r>
              <a:rPr lang="en-MY" sz="1100" dirty="0">
                <a:solidFill>
                  <a:schemeClr val="bg1"/>
                </a:solidFill>
                <a:latin typeface="+mj-lt"/>
              </a:rPr>
              <a:t>Support Satellite common view;</a:t>
            </a:r>
            <a:endParaRPr lang="en-MY" sz="1100" b="0" i="0" u="none" strike="noStrike" baseline="0" dirty="0">
              <a:solidFill>
                <a:schemeClr val="bg1"/>
              </a:solidFill>
              <a:latin typeface="+mj-lt"/>
            </a:endParaRPr>
          </a:p>
        </p:txBody>
      </p:sp>
      <p:sp>
        <p:nvSpPr>
          <p:cNvPr id="6" name="Rectangle: Rounded Corners 20">
            <a:extLst>
              <a:ext uri="{FF2B5EF4-FFF2-40B4-BE49-F238E27FC236}">
                <a16:creationId xmlns:a16="http://schemas.microsoft.com/office/drawing/2014/main" id="{76D17BB5-C089-BF67-1BBA-C4EC3E8C102D}"/>
              </a:ext>
            </a:extLst>
          </p:cNvPr>
          <p:cNvSpPr/>
          <p:nvPr/>
        </p:nvSpPr>
        <p:spPr>
          <a:xfrm>
            <a:off x="3481495" y="7558618"/>
            <a:ext cx="2594185" cy="156966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v"/>
            </a:pPr>
            <a:r>
              <a:rPr lang="fr-FR" sz="1100" b="0" i="0" u="none" strike="noStrike" baseline="0" dirty="0">
                <a:solidFill>
                  <a:schemeClr val="bg1"/>
                </a:solidFill>
                <a:latin typeface="+mj-lt"/>
              </a:rPr>
              <a:t>Support IEEE 1588v2 default profile, ITU-T G.8275.1, </a:t>
            </a:r>
            <a:r>
              <a:rPr lang="fr-FR" altLang="zh-CN" sz="1100" b="0" i="0" u="none" strike="noStrike" baseline="0" dirty="0">
                <a:solidFill>
                  <a:schemeClr val="bg1"/>
                </a:solidFill>
                <a:latin typeface="+mj-lt"/>
              </a:rPr>
              <a:t>ITU-T G.8275.2, ITU-T G.8265.1</a:t>
            </a:r>
            <a:r>
              <a:rPr lang="fr-FR" sz="1100" b="0" i="0" u="none" strike="noStrike" baseline="0" dirty="0">
                <a:solidFill>
                  <a:schemeClr val="bg1"/>
                </a:solidFill>
                <a:latin typeface="+mj-lt"/>
              </a:rPr>
              <a:t> profile.</a:t>
            </a:r>
            <a:endParaRPr lang="en-US" sz="1100" b="0" i="0" u="none" strike="noStrike" baseline="0" dirty="0">
              <a:solidFill>
                <a:schemeClr val="bg1"/>
              </a:solidFill>
              <a:latin typeface="+mj-lt"/>
            </a:endParaRPr>
          </a:p>
          <a:p>
            <a:pPr marL="171450" indent="-171450">
              <a:buFont typeface="Wingdings" panose="05000000000000000000" pitchFamily="2" charset="2"/>
              <a:buChar char="v"/>
            </a:pPr>
            <a:r>
              <a:rPr lang="en-US" sz="1100" b="0" i="0" u="none" strike="noStrike" baseline="0" dirty="0">
                <a:solidFill>
                  <a:schemeClr val="bg1"/>
                </a:solidFill>
                <a:latin typeface="+mj-lt"/>
              </a:rPr>
              <a:t>Support PTP/NTP bounding, PTP and NTP output can be configured at the same port; </a:t>
            </a:r>
          </a:p>
          <a:p>
            <a:pPr marL="171450" indent="-171450">
              <a:buFont typeface="Wingdings" panose="05000000000000000000" pitchFamily="2" charset="2"/>
              <a:buChar char="v"/>
            </a:pPr>
            <a:r>
              <a:rPr lang="en-US" sz="1100" b="0" i="0" u="none" strike="noStrike" baseline="0" dirty="0">
                <a:solidFill>
                  <a:schemeClr val="bg1"/>
                </a:solidFill>
                <a:latin typeface="+mj-lt"/>
              </a:rPr>
              <a:t>NTP concurrent output capability 600000 times per second; </a:t>
            </a:r>
          </a:p>
          <a:p>
            <a:pPr marL="171450" indent="-171450">
              <a:buFont typeface="Wingdings" panose="05000000000000000000" pitchFamily="2" charset="2"/>
              <a:buChar char="v"/>
            </a:pPr>
            <a:r>
              <a:rPr lang="en-US" sz="1100" b="0" i="0" u="none" strike="noStrike" baseline="0" dirty="0">
                <a:solidFill>
                  <a:schemeClr val="bg1"/>
                </a:solidFill>
                <a:latin typeface="+mj-lt"/>
              </a:rPr>
              <a:t>IPv4 and IPv6 supported at NTP/PTP </a:t>
            </a:r>
          </a:p>
        </p:txBody>
      </p:sp>
      <p:sp>
        <p:nvSpPr>
          <p:cNvPr id="8" name="页脚占位符 1">
            <a:extLst>
              <a:ext uri="{FF2B5EF4-FFF2-40B4-BE49-F238E27FC236}">
                <a16:creationId xmlns:a16="http://schemas.microsoft.com/office/drawing/2014/main" id="{BFD694C9-2DA7-1C24-EFC2-FD362A15B6D9}"/>
              </a:ext>
            </a:extLst>
          </p:cNvPr>
          <p:cNvSpPr>
            <a:spLocks noGrp="1"/>
          </p:cNvSpPr>
          <p:nvPr>
            <p:ph type="ftr" sz="quarter" idx="11"/>
          </p:nvPr>
        </p:nvSpPr>
        <p:spPr>
          <a:xfrm>
            <a:off x="2271713" y="9181397"/>
            <a:ext cx="2314575" cy="527403"/>
          </a:xfrm>
        </p:spPr>
        <p:txBody>
          <a:bodyPr/>
          <a:lstStyle/>
          <a:p>
            <a:r>
              <a:rPr lang="en-MY" dirty="0"/>
              <a: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80907" y="4693405"/>
            <a:ext cx="5940213" cy="14836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TextBox 6"/>
          <p:cNvSpPr txBox="1"/>
          <p:nvPr/>
        </p:nvSpPr>
        <p:spPr>
          <a:xfrm>
            <a:off x="649039" y="1480822"/>
            <a:ext cx="2913746" cy="369332"/>
          </a:xfrm>
          <a:prstGeom prst="rect">
            <a:avLst/>
          </a:prstGeom>
          <a:noFill/>
        </p:spPr>
        <p:txBody>
          <a:bodyPr wrap="none" rtlCol="0">
            <a:spAutoFit/>
          </a:bodyPr>
          <a:lstStyle/>
          <a:p>
            <a:r>
              <a:rPr lang="en-US" dirty="0">
                <a:solidFill>
                  <a:srgbClr val="259BE3"/>
                </a:solidFill>
              </a:rPr>
              <a:t>TFT3001-CV</a:t>
            </a:r>
            <a:r>
              <a:rPr lang="zh-CN" altLang="en-US" dirty="0">
                <a:solidFill>
                  <a:srgbClr val="259BE3"/>
                </a:solidFill>
              </a:rPr>
              <a:t> </a:t>
            </a:r>
            <a:r>
              <a:rPr lang="en-US" altLang="zh-CN" dirty="0">
                <a:solidFill>
                  <a:srgbClr val="259BE3"/>
                </a:solidFill>
              </a:rPr>
              <a:t>Application Case</a:t>
            </a:r>
            <a:endParaRPr lang="en-MY" dirty="0">
              <a:solidFill>
                <a:srgbClr val="259BE3"/>
              </a:solidFill>
            </a:endParaRPr>
          </a:p>
        </p:txBody>
      </p:sp>
      <p:cxnSp>
        <p:nvCxnSpPr>
          <p:cNvPr id="13" name="Straight Connector 12"/>
          <p:cNvCxnSpPr>
            <a:stCxn id="7" idx="3"/>
          </p:cNvCxnSpPr>
          <p:nvPr/>
        </p:nvCxnSpPr>
        <p:spPr>
          <a:xfrm flipV="1">
            <a:off x="3562785" y="1664855"/>
            <a:ext cx="2411295" cy="633"/>
          </a:xfrm>
          <a:prstGeom prst="line">
            <a:avLst/>
          </a:prstGeom>
          <a:ln w="127000">
            <a:solidFill>
              <a:srgbClr val="83B6E9"/>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6835" b="94245" l="786" r="96286">
                        <a14:foregroundMark x1="4214" y1="19964" x2="4214" y2="19964"/>
                        <a14:foregroundMark x1="786" y1="17626" x2="786" y2="17626"/>
                        <a14:foregroundMark x1="14571" y1="84892" x2="14571" y2="84892"/>
                        <a14:foregroundMark x1="47714" y1="89568" x2="47714" y2="89568"/>
                        <a14:foregroundMark x1="91286" y1="87410" x2="91286" y2="87410"/>
                        <a14:foregroundMark x1="95786" y1="63849" x2="95786" y2="63849"/>
                        <a14:foregroundMark x1="85643" y1="53237" x2="85643" y2="53237"/>
                        <a14:foregroundMark x1="91000" y1="47302" x2="91000" y2="47302"/>
                        <a14:foregroundMark x1="92571" y1="18885" x2="92571" y2="18885"/>
                        <a14:foregroundMark x1="29214" y1="10072" x2="29214" y2="10072"/>
                        <a14:foregroundMark x1="21214" y1="7014" x2="21214" y2="7014"/>
                        <a14:foregroundMark x1="29643" y1="6835" x2="29643" y2="6835"/>
                        <a14:foregroundMark x1="25500" y1="12230" x2="25500" y2="12230"/>
                        <a14:foregroundMark x1="12143" y1="11151" x2="12143" y2="11151"/>
                        <a14:foregroundMark x1="34929" y1="11151" x2="34929" y2="11151"/>
                        <a14:foregroundMark x1="42857" y1="9532" x2="42857" y2="9532"/>
                        <a14:foregroundMark x1="51643" y1="11511" x2="51643" y2="11511"/>
                        <a14:foregroundMark x1="63571" y1="10971" x2="63571" y2="10971"/>
                        <a14:foregroundMark x1="74143" y1="10791" x2="74143" y2="10791"/>
                        <a14:foregroundMark x1="81000" y1="10072" x2="81000" y2="10072"/>
                        <a14:foregroundMark x1="85929" y1="8813" x2="85929" y2="8813"/>
                        <a14:foregroundMark x1="89429" y1="8993" x2="89429" y2="8993"/>
                        <a14:foregroundMark x1="94214" y1="17266" x2="94214" y2="17266"/>
                        <a14:foregroundMark x1="85929" y1="19245" x2="85929" y2="19245"/>
                        <a14:foregroundMark x1="88357" y1="23561" x2="88357" y2="23561"/>
                        <a14:foregroundMark x1="78714" y1="94964" x2="78714" y2="94964"/>
                        <a14:foregroundMark x1="94429" y1="66367" x2="94429" y2="66367"/>
                        <a14:foregroundMark x1="93000" y1="57374" x2="93000" y2="57374"/>
                        <a14:foregroundMark x1="91714" y1="87950" x2="91714" y2="87950"/>
                        <a14:foregroundMark x1="94286" y1="90647" x2="94286" y2="90647"/>
                        <a14:foregroundMark x1="91357" y1="94964" x2="91357" y2="94964"/>
                        <a14:foregroundMark x1="94429" y1="60612" x2="94429" y2="60612"/>
                        <a14:foregroundMark x1="94714" y1="47122" x2="94714" y2="47122"/>
                        <a14:foregroundMark x1="94714" y1="56655" x2="94714" y2="56655"/>
                        <a14:foregroundMark x1="96071" y1="54317" x2="96071" y2="54317"/>
                        <a14:foregroundMark x1="96071" y1="46942" x2="96071" y2="46942"/>
                        <a14:foregroundMark x1="96143" y1="43165" x2="96143" y2="43165"/>
                        <a14:foregroundMark x1="96286" y1="39209" x2="96286" y2="39209"/>
                        <a14:foregroundMark x1="96214" y1="26079" x2="96214" y2="26079"/>
                        <a14:foregroundMark x1="9786" y1="86871" x2="9786" y2="86871"/>
                        <a14:foregroundMark x1="7929" y1="85252" x2="7929" y2="85252"/>
                        <a14:foregroundMark x1="6143" y1="74101" x2="6143" y2="74101"/>
                        <a14:foregroundMark x1="10571" y1="13489" x2="10571" y2="13489"/>
                        <a14:foregroundMark x1="16000" y1="12590" x2="16000" y2="12590"/>
                        <a14:foregroundMark x1="13071" y1="12410" x2="13071" y2="12410"/>
                        <a14:foregroundMark x1="8571" y1="12050" x2="8571" y2="12050"/>
                        <a14:foregroundMark x1="31357" y1="13129" x2="31357" y2="13129"/>
                        <a14:foregroundMark x1="36857" y1="11871" x2="36857" y2="11871"/>
                        <a14:foregroundMark x1="6929" y1="58633" x2="6929" y2="58633"/>
                        <a14:foregroundMark x1="43500" y1="11151" x2="43500" y2="11151"/>
                        <a14:foregroundMark x1="49214" y1="10791" x2="49214" y2="10791"/>
                        <a14:foregroundMark x1="53500" y1="11331" x2="53500" y2="11331"/>
                        <a14:foregroundMark x1="55143" y1="11871" x2="55143" y2="11871"/>
                        <a14:foregroundMark x1="59214" y1="9892" x2="59214" y2="9892"/>
                        <a14:foregroundMark x1="62786" y1="11151" x2="62786" y2="11151"/>
                        <a14:foregroundMark x1="66429" y1="10252" x2="66429" y2="10252"/>
                        <a14:foregroundMark x1="69786" y1="9712" x2="69786" y2="9712"/>
                        <a14:foregroundMark x1="72929" y1="9173" x2="72929" y2="9173"/>
                      </a14:backgroundRemoval>
                    </a14:imgEffect>
                    <a14:imgEffect>
                      <a14:brightnessContrast bright="42000"/>
                    </a14:imgEffect>
                    <a14:imgEffect>
                      <a14:sharpenSoften amount="23000"/>
                    </a14:imgEffect>
                  </a14:imgLayer>
                </a14:imgProps>
              </a:ext>
            </a:extLst>
          </a:blip>
          <a:stretch>
            <a:fillRect/>
          </a:stretch>
        </p:blipFill>
        <p:spPr>
          <a:xfrm>
            <a:off x="2422471" y="5142467"/>
            <a:ext cx="1893405" cy="751952"/>
          </a:xfrm>
          <a:prstGeom prst="rect">
            <a:avLst/>
          </a:prstGeom>
        </p:spPr>
      </p:pic>
      <p:sp>
        <p:nvSpPr>
          <p:cNvPr id="34" name="Arrow: Right 33"/>
          <p:cNvSpPr/>
          <p:nvPr/>
        </p:nvSpPr>
        <p:spPr>
          <a:xfrm>
            <a:off x="1656188" y="5229208"/>
            <a:ext cx="694160" cy="578473"/>
          </a:xfrm>
          <a:prstGeom prst="rightArrow">
            <a:avLst>
              <a:gd name="adj1" fmla="val 50000"/>
              <a:gd name="adj2" fmla="val 92153"/>
            </a:avLst>
          </a:prstGeom>
          <a:solidFill>
            <a:srgbClr val="83B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6" name="TextBox 35"/>
          <p:cNvSpPr txBox="1"/>
          <p:nvPr/>
        </p:nvSpPr>
        <p:spPr>
          <a:xfrm>
            <a:off x="637773" y="4906790"/>
            <a:ext cx="887101" cy="1015663"/>
          </a:xfrm>
          <a:prstGeom prst="rect">
            <a:avLst/>
          </a:prstGeom>
          <a:noFill/>
        </p:spPr>
        <p:txBody>
          <a:bodyPr wrap="none" rtlCol="0">
            <a:spAutoFit/>
          </a:bodyPr>
          <a:lstStyle/>
          <a:p>
            <a:pPr algn="ctr"/>
            <a:r>
              <a:rPr lang="en-US" sz="1200" b="1" dirty="0">
                <a:solidFill>
                  <a:schemeClr val="accent1">
                    <a:lumMod val="50000"/>
                  </a:schemeClr>
                </a:solidFill>
                <a:latin typeface="+mj-lt"/>
              </a:rPr>
              <a:t>GNSS</a:t>
            </a:r>
          </a:p>
          <a:p>
            <a:pPr algn="ctr"/>
            <a:r>
              <a:rPr lang="en-US" sz="1200" b="1" dirty="0">
                <a:solidFill>
                  <a:schemeClr val="accent1">
                    <a:lumMod val="50000"/>
                  </a:schemeClr>
                </a:solidFill>
                <a:latin typeface="+mj-lt"/>
              </a:rPr>
              <a:t>PTP</a:t>
            </a:r>
          </a:p>
          <a:p>
            <a:pPr algn="ctr"/>
            <a:r>
              <a:rPr lang="en-US" sz="1200" b="1" dirty="0">
                <a:solidFill>
                  <a:schemeClr val="accent1">
                    <a:lumMod val="50000"/>
                  </a:schemeClr>
                </a:solidFill>
                <a:latin typeface="+mj-lt"/>
              </a:rPr>
              <a:t>1PPS + TOD</a:t>
            </a:r>
          </a:p>
          <a:p>
            <a:pPr algn="ctr"/>
            <a:r>
              <a:rPr lang="en-US" sz="1200" b="1" dirty="0">
                <a:solidFill>
                  <a:schemeClr val="accent1">
                    <a:lumMod val="50000"/>
                  </a:schemeClr>
                </a:solidFill>
                <a:latin typeface="+mj-lt"/>
              </a:rPr>
              <a:t>10MHz</a:t>
            </a:r>
          </a:p>
          <a:p>
            <a:pPr algn="ctr"/>
            <a:r>
              <a:rPr lang="en-US" sz="1200" b="1" dirty="0">
                <a:solidFill>
                  <a:schemeClr val="accent1">
                    <a:lumMod val="50000"/>
                  </a:schemeClr>
                </a:solidFill>
                <a:latin typeface="+mj-lt"/>
              </a:rPr>
              <a:t>BITS</a:t>
            </a:r>
            <a:endParaRPr lang="en-MY" sz="1200" b="1" dirty="0">
              <a:solidFill>
                <a:schemeClr val="accent1">
                  <a:lumMod val="50000"/>
                </a:schemeClr>
              </a:solidFill>
              <a:latin typeface="+mj-lt"/>
            </a:endParaRPr>
          </a:p>
        </p:txBody>
      </p:sp>
      <p:sp>
        <p:nvSpPr>
          <p:cNvPr id="37" name="Arrow: Right 36"/>
          <p:cNvSpPr/>
          <p:nvPr/>
        </p:nvSpPr>
        <p:spPr>
          <a:xfrm>
            <a:off x="4431024" y="5229207"/>
            <a:ext cx="694160" cy="578473"/>
          </a:xfrm>
          <a:prstGeom prst="rightArrow">
            <a:avLst>
              <a:gd name="adj1" fmla="val 50000"/>
              <a:gd name="adj2" fmla="val 92153"/>
            </a:avLst>
          </a:prstGeom>
          <a:solidFill>
            <a:srgbClr val="83B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8" name="TextBox 37"/>
          <p:cNvSpPr txBox="1"/>
          <p:nvPr/>
        </p:nvSpPr>
        <p:spPr>
          <a:xfrm>
            <a:off x="5162698" y="4972844"/>
            <a:ext cx="1083182" cy="1015663"/>
          </a:xfrm>
          <a:prstGeom prst="rect">
            <a:avLst/>
          </a:prstGeom>
          <a:noFill/>
        </p:spPr>
        <p:txBody>
          <a:bodyPr wrap="none" rtlCol="0">
            <a:spAutoFit/>
          </a:bodyPr>
          <a:lstStyle/>
          <a:p>
            <a:pPr algn="ctr"/>
            <a:r>
              <a:rPr lang="en-US" sz="1200" b="1" dirty="0">
                <a:solidFill>
                  <a:schemeClr val="accent1">
                    <a:lumMod val="50000"/>
                  </a:schemeClr>
                </a:solidFill>
                <a:latin typeface="+mj-lt"/>
              </a:rPr>
              <a:t>2MHz / 2Mbps</a:t>
            </a:r>
          </a:p>
          <a:p>
            <a:pPr algn="ctr"/>
            <a:r>
              <a:rPr lang="en-US" sz="1200" b="1" dirty="0">
                <a:solidFill>
                  <a:schemeClr val="accent1">
                    <a:lumMod val="50000"/>
                  </a:schemeClr>
                </a:solidFill>
                <a:latin typeface="+mj-lt"/>
              </a:rPr>
              <a:t>PTP</a:t>
            </a:r>
          </a:p>
          <a:p>
            <a:pPr algn="ctr"/>
            <a:r>
              <a:rPr lang="en-US" sz="1200" b="1" dirty="0">
                <a:solidFill>
                  <a:schemeClr val="accent1">
                    <a:lumMod val="50000"/>
                  </a:schemeClr>
                </a:solidFill>
                <a:latin typeface="+mj-lt"/>
              </a:rPr>
              <a:t>PPS + TOD</a:t>
            </a:r>
          </a:p>
          <a:p>
            <a:pPr algn="ctr"/>
            <a:r>
              <a:rPr lang="en-US" sz="1200" b="1" dirty="0">
                <a:solidFill>
                  <a:schemeClr val="accent1">
                    <a:lumMod val="50000"/>
                  </a:schemeClr>
                </a:solidFill>
                <a:latin typeface="+mj-lt"/>
              </a:rPr>
              <a:t>NTP</a:t>
            </a:r>
          </a:p>
          <a:p>
            <a:pPr algn="ctr"/>
            <a:r>
              <a:rPr lang="en-US" sz="1200" b="1" dirty="0">
                <a:solidFill>
                  <a:schemeClr val="accent1">
                    <a:lumMod val="50000"/>
                  </a:schemeClr>
                </a:solidFill>
                <a:latin typeface="+mj-lt"/>
              </a:rPr>
              <a:t>B-AC / B-DC</a:t>
            </a:r>
            <a:endParaRPr lang="en-MY" sz="1200" b="1" dirty="0">
              <a:solidFill>
                <a:schemeClr val="accent1">
                  <a:lumMod val="50000"/>
                </a:schemeClr>
              </a:solidFill>
              <a:latin typeface="+mj-lt"/>
            </a:endParaRPr>
          </a:p>
        </p:txBody>
      </p:sp>
      <p:sp>
        <p:nvSpPr>
          <p:cNvPr id="40" name="Rectangle 39"/>
          <p:cNvSpPr/>
          <p:nvPr/>
        </p:nvSpPr>
        <p:spPr>
          <a:xfrm>
            <a:off x="477522" y="6177049"/>
            <a:ext cx="5940213" cy="152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42" name="Picture 41"/>
          <p:cNvPicPr>
            <a:picLocks noChangeAspect="1"/>
          </p:cNvPicPr>
          <p:nvPr/>
        </p:nvPicPr>
        <p:blipFill>
          <a:blip r:embed="rId4"/>
          <a:stretch>
            <a:fillRect/>
          </a:stretch>
        </p:blipFill>
        <p:spPr>
          <a:xfrm>
            <a:off x="1374867" y="7406642"/>
            <a:ext cx="4315876" cy="1088807"/>
          </a:xfrm>
          <a:prstGeom prst="rect">
            <a:avLst/>
          </a:prstGeom>
        </p:spPr>
      </p:pic>
      <p:sp>
        <p:nvSpPr>
          <p:cNvPr id="43" name="TextBox 42"/>
          <p:cNvSpPr txBox="1"/>
          <p:nvPr/>
        </p:nvSpPr>
        <p:spPr>
          <a:xfrm>
            <a:off x="477522" y="6663884"/>
            <a:ext cx="2450736" cy="369332"/>
          </a:xfrm>
          <a:prstGeom prst="rect">
            <a:avLst/>
          </a:prstGeom>
          <a:noFill/>
        </p:spPr>
        <p:txBody>
          <a:bodyPr wrap="none" rtlCol="0">
            <a:spAutoFit/>
          </a:bodyPr>
          <a:lstStyle/>
          <a:p>
            <a:r>
              <a:rPr lang="en-US" dirty="0">
                <a:solidFill>
                  <a:srgbClr val="259BE3"/>
                </a:solidFill>
              </a:rPr>
              <a:t>TFT3001-CV  </a:t>
            </a:r>
            <a:r>
              <a:rPr lang="en-US" altLang="zh-CN" dirty="0">
                <a:solidFill>
                  <a:srgbClr val="259BE3"/>
                </a:solidFill>
              </a:rPr>
              <a:t>Slot Layout</a:t>
            </a:r>
            <a:endParaRPr lang="en-MY" dirty="0">
              <a:solidFill>
                <a:srgbClr val="259BE3"/>
              </a:solidFill>
            </a:endParaRPr>
          </a:p>
        </p:txBody>
      </p:sp>
      <p:cxnSp>
        <p:nvCxnSpPr>
          <p:cNvPr id="44" name="Straight Connector 43"/>
          <p:cNvCxnSpPr/>
          <p:nvPr/>
        </p:nvCxnSpPr>
        <p:spPr>
          <a:xfrm flipV="1">
            <a:off x="2814320" y="6859042"/>
            <a:ext cx="3566158" cy="9003"/>
          </a:xfrm>
          <a:prstGeom prst="line">
            <a:avLst/>
          </a:prstGeom>
          <a:ln w="127000">
            <a:solidFill>
              <a:srgbClr val="83B6E9"/>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5"/>
          <a:stretch>
            <a:fillRect/>
          </a:stretch>
        </p:blipFill>
        <p:spPr>
          <a:xfrm>
            <a:off x="619652" y="415059"/>
            <a:ext cx="2037011" cy="699028"/>
          </a:xfrm>
          <a:prstGeom prst="rect">
            <a:avLst/>
          </a:prstGeom>
        </p:spPr>
      </p:pic>
      <p:sp>
        <p:nvSpPr>
          <p:cNvPr id="2" name="TextBox 14">
            <a:extLst>
              <a:ext uri="{FF2B5EF4-FFF2-40B4-BE49-F238E27FC236}">
                <a16:creationId xmlns:a16="http://schemas.microsoft.com/office/drawing/2014/main" id="{EE72213E-9E10-33E5-86C5-3E8BD6328793}"/>
              </a:ext>
            </a:extLst>
          </p:cNvPr>
          <p:cNvSpPr txBox="1"/>
          <p:nvPr/>
        </p:nvSpPr>
        <p:spPr>
          <a:xfrm>
            <a:off x="567763" y="1953495"/>
            <a:ext cx="5717893" cy="2208297"/>
          </a:xfrm>
          <a:prstGeom prst="rect">
            <a:avLst/>
          </a:prstGeom>
          <a:noFill/>
        </p:spPr>
        <p:txBody>
          <a:bodyPr wrap="square">
            <a:spAutoFit/>
          </a:bodyPr>
          <a:lstStyle/>
          <a:p>
            <a:pPr marL="274320" indent="-171450">
              <a:spcAft>
                <a:spcPts val="300"/>
              </a:spcAft>
              <a:buSzPct val="90000"/>
              <a:buFont typeface="Wingdings" panose="05000000000000000000" pitchFamily="2" charset="2"/>
              <a:buChar char=""/>
            </a:pPr>
            <a:r>
              <a:rPr lang="en-US" sz="1200" b="0" i="0" u="none" strike="noStrike" baseline="0" dirty="0">
                <a:solidFill>
                  <a:srgbClr val="000000"/>
                </a:solidFill>
                <a:latin typeface="+mj-lt"/>
              </a:rPr>
              <a:t>Synchronization and Time-as-a-Service (</a:t>
            </a:r>
            <a:r>
              <a:rPr lang="en-US" sz="1200" b="0" i="0" u="none" strike="noStrike" baseline="0" dirty="0" err="1">
                <a:solidFill>
                  <a:srgbClr val="000000"/>
                </a:solidFill>
                <a:latin typeface="+mj-lt"/>
              </a:rPr>
              <a:t>TaaS</a:t>
            </a:r>
            <a:r>
              <a:rPr lang="en-US" sz="1200" b="0" i="0" u="none" strike="noStrike" baseline="0" dirty="0">
                <a:solidFill>
                  <a:srgbClr val="000000"/>
                </a:solidFill>
                <a:latin typeface="+mj-lt"/>
              </a:rPr>
              <a:t>) applications with the high availability</a:t>
            </a:r>
          </a:p>
          <a:p>
            <a:pPr marL="274320" indent="-171450">
              <a:spcAft>
                <a:spcPts val="300"/>
              </a:spcAft>
              <a:buSzPct val="90000"/>
              <a:buFont typeface="Wingdings" panose="05000000000000000000" pitchFamily="2" charset="2"/>
              <a:buChar char=""/>
            </a:pPr>
            <a:r>
              <a:rPr lang="en-US" sz="1200" b="0" i="0" u="none" strike="noStrike" baseline="0" dirty="0">
                <a:solidFill>
                  <a:srgbClr val="000000"/>
                </a:solidFill>
                <a:latin typeface="+mj-lt"/>
              </a:rPr>
              <a:t>PTP &amp; Sync-E Timing Distribution at the edge of mobile backhaul and fronthaul Telecom networks for frequency and phase synchronization </a:t>
            </a:r>
          </a:p>
          <a:p>
            <a:pPr marL="274320" indent="-171450">
              <a:spcAft>
                <a:spcPts val="300"/>
              </a:spcAft>
              <a:buSzPct val="90000"/>
              <a:buFont typeface="Wingdings" panose="05000000000000000000" pitchFamily="2" charset="2"/>
              <a:buChar char=""/>
            </a:pPr>
            <a:r>
              <a:rPr lang="en-US" sz="1200" b="0" i="0" u="none" strike="noStrike" baseline="0" dirty="0">
                <a:solidFill>
                  <a:srgbClr val="000000"/>
                </a:solidFill>
                <a:latin typeface="+mj-lt"/>
              </a:rPr>
              <a:t>Synchronization delivery within buildings for indoor small cell radio base stations </a:t>
            </a:r>
          </a:p>
          <a:p>
            <a:pPr marL="274320" indent="-171450" algn="just">
              <a:spcAft>
                <a:spcPts val="300"/>
              </a:spcAft>
              <a:buSzPct val="90000"/>
              <a:buFont typeface="Wingdings" panose="05000000000000000000" pitchFamily="2" charset="2"/>
              <a:buChar char=""/>
            </a:pPr>
            <a:r>
              <a:rPr lang="en-US" sz="1200" b="0" i="0" u="none" strike="noStrike" baseline="0" dirty="0">
                <a:solidFill>
                  <a:srgbClr val="000000"/>
                </a:solidFill>
                <a:latin typeface="+mj-lt"/>
              </a:rPr>
              <a:t>Synchronization of legacy network architectures based on NTP and SSU </a:t>
            </a:r>
          </a:p>
          <a:p>
            <a:pPr marL="274320" indent="-171450">
              <a:spcAft>
                <a:spcPts val="300"/>
              </a:spcAft>
              <a:buSzPct val="90000"/>
              <a:buFont typeface="Wingdings" panose="05000000000000000000" pitchFamily="2" charset="2"/>
              <a:buChar char=""/>
            </a:pPr>
            <a:r>
              <a:rPr lang="en-US" sz="1200" b="0" i="0" u="none" strike="noStrike" baseline="0" dirty="0">
                <a:solidFill>
                  <a:srgbClr val="000000"/>
                </a:solidFill>
                <a:latin typeface="+mj-lt"/>
              </a:rPr>
              <a:t>Time as a service (</a:t>
            </a:r>
            <a:r>
              <a:rPr lang="en-US" sz="1200" b="0" i="0" u="none" strike="noStrike" baseline="0" dirty="0" err="1">
                <a:solidFill>
                  <a:srgbClr val="000000"/>
                </a:solidFill>
                <a:latin typeface="+mj-lt"/>
              </a:rPr>
              <a:t>TaaS</a:t>
            </a:r>
            <a:r>
              <a:rPr lang="en-US" sz="1200" b="0" i="0" u="none" strike="noStrike" baseline="0" dirty="0">
                <a:solidFill>
                  <a:srgbClr val="000000"/>
                </a:solidFill>
                <a:latin typeface="+mj-lt"/>
              </a:rPr>
              <a:t>) into data center, financial, health and media networks </a:t>
            </a:r>
          </a:p>
          <a:p>
            <a:pPr marL="274320" indent="-171450">
              <a:spcAft>
                <a:spcPts val="300"/>
              </a:spcAft>
              <a:buSzPct val="90000"/>
              <a:buFont typeface="Wingdings" panose="05000000000000000000" pitchFamily="2" charset="2"/>
              <a:buChar char=""/>
            </a:pPr>
            <a:r>
              <a:rPr lang="en-MY" sz="1200" b="0" i="0" u="none" strike="noStrike" baseline="0" dirty="0">
                <a:solidFill>
                  <a:srgbClr val="000000"/>
                </a:solidFill>
                <a:latin typeface="+mj-lt"/>
              </a:rPr>
              <a:t>Railway transit network synchronization </a:t>
            </a:r>
          </a:p>
          <a:p>
            <a:pPr marL="274320" indent="-171450">
              <a:spcAft>
                <a:spcPts val="300"/>
              </a:spcAft>
              <a:buSzPct val="90000"/>
              <a:buFont typeface="Wingdings" panose="05000000000000000000" pitchFamily="2" charset="2"/>
              <a:buChar char=""/>
            </a:pPr>
            <a:r>
              <a:rPr lang="en-MY" sz="1200" b="0" i="0" u="none" strike="noStrike" baseline="0" dirty="0">
                <a:solidFill>
                  <a:srgbClr val="000000"/>
                </a:solidFill>
                <a:latin typeface="+mj-lt"/>
              </a:rPr>
              <a:t>Broadcast system, intelligent hospitals, financial system, civil aviation system, smart city synchronization </a:t>
            </a:r>
          </a:p>
          <a:p>
            <a:pPr marL="274320" indent="-171450">
              <a:spcAft>
                <a:spcPts val="300"/>
              </a:spcAft>
              <a:buSzPct val="90000"/>
              <a:buFont typeface="Wingdings" panose="05000000000000000000" pitchFamily="2" charset="2"/>
              <a:buChar char=""/>
            </a:pPr>
            <a:r>
              <a:rPr lang="en-MY" sz="1200" b="0" i="0" u="none" strike="noStrike" baseline="0" dirty="0">
                <a:solidFill>
                  <a:srgbClr val="000000"/>
                </a:solidFill>
                <a:latin typeface="+mj-lt"/>
              </a:rPr>
              <a:t>Smart Power Grid synchronization</a:t>
            </a:r>
            <a:endParaRPr lang="en-US" sz="1200" b="0" i="0" u="none" strike="noStrike" baseline="0" dirty="0">
              <a:solidFill>
                <a:srgbClr val="000000"/>
              </a:solidFill>
              <a:latin typeface="+mj-lt"/>
            </a:endParaRPr>
          </a:p>
        </p:txBody>
      </p:sp>
      <p:sp>
        <p:nvSpPr>
          <p:cNvPr id="3" name="页脚占位符 1">
            <a:extLst>
              <a:ext uri="{FF2B5EF4-FFF2-40B4-BE49-F238E27FC236}">
                <a16:creationId xmlns:a16="http://schemas.microsoft.com/office/drawing/2014/main" id="{15B7A169-84F1-A684-ADE2-C5FCEC9CD601}"/>
              </a:ext>
            </a:extLst>
          </p:cNvPr>
          <p:cNvSpPr>
            <a:spLocks noGrp="1"/>
          </p:cNvSpPr>
          <p:nvPr>
            <p:ph type="ftr" sz="quarter" idx="11"/>
          </p:nvPr>
        </p:nvSpPr>
        <p:spPr>
          <a:xfrm>
            <a:off x="2271713" y="9181397"/>
            <a:ext cx="2314575" cy="527403"/>
          </a:xfrm>
        </p:spPr>
        <p:txBody>
          <a:bodyPr/>
          <a:lstStyle/>
          <a:p>
            <a:r>
              <a:rPr lang="en-MY" dirty="0"/>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19652" y="415059"/>
            <a:ext cx="2037011" cy="699028"/>
          </a:xfrm>
          <a:prstGeom prst="rect">
            <a:avLst/>
          </a:prstGeom>
        </p:spPr>
      </p:pic>
      <p:graphicFrame>
        <p:nvGraphicFramePr>
          <p:cNvPr id="5" name="Table 5"/>
          <p:cNvGraphicFramePr>
            <a:graphicFrameLocks noGrp="1"/>
          </p:cNvGraphicFramePr>
          <p:nvPr>
            <p:custDataLst>
              <p:tags r:id="rId1"/>
            </p:custDataLst>
            <p:extLst>
              <p:ext uri="{D42A27DB-BD31-4B8C-83A1-F6EECF244321}">
                <p14:modId xmlns:p14="http://schemas.microsoft.com/office/powerpoint/2010/main" val="1760394958"/>
              </p:ext>
            </p:extLst>
          </p:nvPr>
        </p:nvGraphicFramePr>
        <p:xfrm>
          <a:off x="649039" y="1565065"/>
          <a:ext cx="5501148" cy="5046973"/>
        </p:xfrm>
        <a:graphic>
          <a:graphicData uri="http://schemas.openxmlformats.org/drawingml/2006/table">
            <a:tbl>
              <a:tblPr firstRow="1" bandRow="1">
                <a:tableStyleId>{5A111915-BE36-4E01-A7E5-04B1672EAD32}</a:tableStyleId>
              </a:tblPr>
              <a:tblGrid>
                <a:gridCol w="1833716">
                  <a:extLst>
                    <a:ext uri="{9D8B030D-6E8A-4147-A177-3AD203B41FA5}">
                      <a16:colId xmlns:a16="http://schemas.microsoft.com/office/drawing/2014/main" val="20000"/>
                    </a:ext>
                  </a:extLst>
                </a:gridCol>
                <a:gridCol w="1161298">
                  <a:extLst>
                    <a:ext uri="{9D8B030D-6E8A-4147-A177-3AD203B41FA5}">
                      <a16:colId xmlns:a16="http://schemas.microsoft.com/office/drawing/2014/main" val="20001"/>
                    </a:ext>
                  </a:extLst>
                </a:gridCol>
                <a:gridCol w="2506134">
                  <a:extLst>
                    <a:ext uri="{9D8B030D-6E8A-4147-A177-3AD203B41FA5}">
                      <a16:colId xmlns:a16="http://schemas.microsoft.com/office/drawing/2014/main" val="20002"/>
                    </a:ext>
                  </a:extLst>
                </a:gridCol>
              </a:tblGrid>
              <a:tr h="350483">
                <a:tc gridSpan="3">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dirty="0">
                          <a:solidFill>
                            <a:schemeClr val="bg1"/>
                          </a:solidFill>
                        </a:rPr>
                        <a:t>TFT3001-CV </a:t>
                      </a:r>
                      <a:r>
                        <a:rPr lang="en-US" altLang="zh-CN" dirty="0">
                          <a:solidFill>
                            <a:schemeClr val="bg1"/>
                          </a:solidFill>
                        </a:rPr>
                        <a:t>Cards / Modules</a:t>
                      </a:r>
                      <a:endParaRPr lang="en-MY" dirty="0">
                        <a:solidFill>
                          <a:schemeClr val="bg1"/>
                        </a:solidFill>
                      </a:endParaRPr>
                    </a:p>
                  </a:txBody>
                  <a:tcPr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584136">
                <a:tc>
                  <a:txBody>
                    <a:bodyPr/>
                    <a:lstStyle/>
                    <a:p>
                      <a:endParaRPr lang="en-MY" dirty="0">
                        <a:solidFill>
                          <a:schemeClr val="bg1"/>
                        </a:solidFill>
                      </a:endParaRPr>
                    </a:p>
                  </a:txBody>
                  <a:tcPr anchor="ctr"/>
                </a:tc>
                <a:tc>
                  <a:txBody>
                    <a:bodyPr/>
                    <a:lstStyle/>
                    <a:p>
                      <a:r>
                        <a:rPr lang="en-US" sz="1000" dirty="0">
                          <a:solidFill>
                            <a:schemeClr val="tx1"/>
                          </a:solidFill>
                          <a:latin typeface="+mj-lt"/>
                        </a:rPr>
                        <a:t>PTP </a:t>
                      </a:r>
                      <a:r>
                        <a:rPr lang="zh-CN" altLang="en-US" sz="1000" dirty="0">
                          <a:solidFill>
                            <a:schemeClr val="tx1"/>
                          </a:solidFill>
                          <a:latin typeface="+mj-lt"/>
                        </a:rPr>
                        <a:t> </a:t>
                      </a:r>
                      <a:r>
                        <a:rPr lang="en-US" altLang="zh-CN" sz="1000" dirty="0">
                          <a:solidFill>
                            <a:schemeClr val="tx1"/>
                          </a:solidFill>
                          <a:latin typeface="+mj-lt"/>
                        </a:rPr>
                        <a:t>Module</a:t>
                      </a:r>
                      <a:endParaRPr lang="en-MY" sz="1000" dirty="0">
                        <a:solidFill>
                          <a:schemeClr val="tx1"/>
                        </a:solidFill>
                        <a:latin typeface="+mj-lt"/>
                      </a:endParaRPr>
                    </a:p>
                  </a:txBody>
                  <a:tcPr anchor="ctr"/>
                </a:tc>
                <a:tc>
                  <a:txBody>
                    <a:bodyPr/>
                    <a:lstStyle/>
                    <a:p>
                      <a:r>
                        <a:rPr lang="en-US" sz="1000" dirty="0">
                          <a:solidFill>
                            <a:schemeClr val="tx1"/>
                          </a:solidFill>
                          <a:latin typeface="+mj-lt"/>
                        </a:rPr>
                        <a:t>In/Output configurable. 4x SFP ports</a:t>
                      </a:r>
                    </a:p>
                    <a:p>
                      <a:r>
                        <a:rPr lang="en-US" sz="1000" dirty="0">
                          <a:solidFill>
                            <a:schemeClr val="tx1"/>
                          </a:solidFill>
                          <a:latin typeface="+mj-lt"/>
                        </a:rPr>
                        <a:t>5W (norm working condition)</a:t>
                      </a:r>
                    </a:p>
                    <a:p>
                      <a:r>
                        <a:rPr lang="en-US" sz="1000" dirty="0">
                          <a:solidFill>
                            <a:schemeClr val="tx1"/>
                          </a:solidFill>
                          <a:latin typeface="+mj-lt"/>
                        </a:rPr>
                        <a:t>232(L) * 100(W) * 20(H) mm</a:t>
                      </a:r>
                      <a:endParaRPr lang="en-MY" sz="1000" dirty="0">
                        <a:solidFill>
                          <a:schemeClr val="tx1"/>
                        </a:solidFill>
                        <a:latin typeface="+mj-lt"/>
                      </a:endParaRPr>
                    </a:p>
                  </a:txBody>
                  <a:tcPr anchor="ctr"/>
                </a:tc>
                <a:extLst>
                  <a:ext uri="{0D108BD9-81ED-4DB2-BD59-A6C34878D82A}">
                    <a16:rowId xmlns:a16="http://schemas.microsoft.com/office/drawing/2014/main" val="10001"/>
                  </a:ext>
                </a:extLst>
              </a:tr>
              <a:tr h="567163">
                <a:tc>
                  <a:txBody>
                    <a:bodyPr/>
                    <a:lstStyle/>
                    <a:p>
                      <a:endParaRPr lang="en-MY">
                        <a:solidFill>
                          <a:schemeClr val="bg1"/>
                        </a:solidFill>
                      </a:endParaRPr>
                    </a:p>
                  </a:txBody>
                  <a:tcPr anchor="ctr"/>
                </a:tc>
                <a:tc>
                  <a:txBody>
                    <a:bodyPr/>
                    <a:lstStyle/>
                    <a:p>
                      <a:r>
                        <a:rPr lang="en-US" sz="1000" dirty="0">
                          <a:solidFill>
                            <a:schemeClr val="tx1"/>
                          </a:solidFill>
                          <a:latin typeface="+mj-lt"/>
                        </a:rPr>
                        <a:t>NTP </a:t>
                      </a:r>
                      <a:r>
                        <a:rPr lang="en-US" altLang="zh-CN" sz="1000" kern="1200" dirty="0">
                          <a:solidFill>
                            <a:schemeClr val="tx1"/>
                          </a:solidFill>
                          <a:latin typeface="+mj-lt"/>
                          <a:ea typeface="+mn-ea"/>
                          <a:cs typeface="+mn-cs"/>
                        </a:rPr>
                        <a:t>Module</a:t>
                      </a:r>
                      <a:endParaRPr lang="en-MY" sz="1000" kern="1200" dirty="0">
                        <a:solidFill>
                          <a:schemeClr val="tx1"/>
                        </a:solidFill>
                        <a:latin typeface="+mj-lt"/>
                        <a:ea typeface="+mn-ea"/>
                        <a:cs typeface="+mn-cs"/>
                      </a:endParaRPr>
                    </a:p>
                  </a:txBody>
                  <a:tcPr anchor="ctr"/>
                </a:tc>
                <a:tc>
                  <a:txBody>
                    <a:bodyPr/>
                    <a:lstStyle/>
                    <a:p>
                      <a:r>
                        <a:rPr lang="en-US" sz="1000" kern="1200" dirty="0">
                          <a:solidFill>
                            <a:schemeClr val="tx1"/>
                          </a:solidFill>
                          <a:latin typeface="+mn-lt"/>
                          <a:ea typeface="+mn-ea"/>
                          <a:cs typeface="+mn-cs"/>
                        </a:rPr>
                        <a:t>Output module. 4x SFP ports</a:t>
                      </a:r>
                    </a:p>
                    <a:p>
                      <a:r>
                        <a:rPr lang="en-US" sz="1000" kern="1200" dirty="0">
                          <a:solidFill>
                            <a:schemeClr val="tx1"/>
                          </a:solidFill>
                          <a:latin typeface="+mn-lt"/>
                          <a:ea typeface="+mn-ea"/>
                          <a:cs typeface="+mn-cs"/>
                        </a:rPr>
                        <a:t>5W (norm working condition)</a:t>
                      </a:r>
                    </a:p>
                    <a:p>
                      <a:r>
                        <a:rPr lang="en-US" sz="1000" kern="1200" dirty="0">
                          <a:solidFill>
                            <a:schemeClr val="tx1"/>
                          </a:solidFill>
                          <a:latin typeface="+mn-lt"/>
                          <a:ea typeface="+mn-ea"/>
                          <a:cs typeface="+mn-cs"/>
                        </a:rPr>
                        <a:t>232(L) * 100(W) * 20(H) mm</a:t>
                      </a:r>
                      <a:endParaRPr lang="en-MY" sz="1000" kern="1200" dirty="0">
                        <a:solidFill>
                          <a:schemeClr val="tx1"/>
                        </a:solidFill>
                        <a:latin typeface="+mn-lt"/>
                        <a:ea typeface="+mn-ea"/>
                        <a:cs typeface="+mn-cs"/>
                      </a:endParaRPr>
                    </a:p>
                  </a:txBody>
                  <a:tcPr anchor="ctr"/>
                </a:tc>
                <a:extLst>
                  <a:ext uri="{0D108BD9-81ED-4DB2-BD59-A6C34878D82A}">
                    <a16:rowId xmlns:a16="http://schemas.microsoft.com/office/drawing/2014/main" val="10002"/>
                  </a:ext>
                </a:extLst>
              </a:tr>
              <a:tr h="575151">
                <a:tc>
                  <a:txBody>
                    <a:bodyPr/>
                    <a:lstStyle/>
                    <a:p>
                      <a:endParaRPr lang="en-MY">
                        <a:solidFill>
                          <a:schemeClr val="bg1"/>
                        </a:solidFill>
                      </a:endParaRPr>
                    </a:p>
                  </a:txBody>
                  <a:tcPr anchor="ctr"/>
                </a:tc>
                <a:tc>
                  <a:txBody>
                    <a:bodyPr/>
                    <a:lstStyle/>
                    <a:p>
                      <a:r>
                        <a:rPr lang="en-US" sz="1000" dirty="0">
                          <a:solidFill>
                            <a:schemeClr val="tx1"/>
                          </a:solidFill>
                          <a:latin typeface="+mj-lt"/>
                        </a:rPr>
                        <a:t>1PPS + TOD</a:t>
                      </a:r>
                      <a:endParaRPr lang="en-MY" sz="1000" dirty="0">
                        <a:solidFill>
                          <a:schemeClr val="tx1"/>
                        </a:solidFill>
                        <a:latin typeface="+mj-lt"/>
                      </a:endParaRPr>
                    </a:p>
                  </a:txBody>
                  <a:tcPr anchor="ctr"/>
                </a:tc>
                <a:tc>
                  <a:txBody>
                    <a:bodyPr/>
                    <a:lstStyle/>
                    <a:p>
                      <a:r>
                        <a:rPr lang="en-US" sz="1000" kern="1200" dirty="0">
                          <a:solidFill>
                            <a:schemeClr val="tx1"/>
                          </a:solidFill>
                          <a:latin typeface="+mn-lt"/>
                          <a:ea typeface="+mn-ea"/>
                          <a:cs typeface="+mn-cs"/>
                        </a:rPr>
                        <a:t>Output module. 4x RJ45 RS422 ports</a:t>
                      </a:r>
                    </a:p>
                    <a:p>
                      <a:r>
                        <a:rPr lang="en-US" sz="1000" kern="1200" dirty="0">
                          <a:solidFill>
                            <a:schemeClr val="tx1"/>
                          </a:solidFill>
                          <a:latin typeface="+mn-lt"/>
                          <a:ea typeface="+mn-ea"/>
                          <a:cs typeface="+mn-cs"/>
                        </a:rPr>
                        <a:t>5W (norm working condition)</a:t>
                      </a:r>
                    </a:p>
                    <a:p>
                      <a:r>
                        <a:rPr lang="en-US" sz="1000" kern="1200" dirty="0">
                          <a:solidFill>
                            <a:schemeClr val="tx1"/>
                          </a:solidFill>
                          <a:latin typeface="+mn-lt"/>
                          <a:ea typeface="+mn-ea"/>
                          <a:cs typeface="+mn-cs"/>
                        </a:rPr>
                        <a:t>232(L) * 100(W) * 20(H) mm</a:t>
                      </a:r>
                      <a:endParaRPr lang="en-MY" sz="1000" kern="1200" dirty="0">
                        <a:solidFill>
                          <a:schemeClr val="tx1"/>
                        </a:solidFill>
                        <a:latin typeface="+mn-lt"/>
                        <a:ea typeface="+mn-ea"/>
                        <a:cs typeface="+mn-cs"/>
                      </a:endParaRPr>
                    </a:p>
                  </a:txBody>
                  <a:tcPr anchor="ctr"/>
                </a:tc>
                <a:extLst>
                  <a:ext uri="{0D108BD9-81ED-4DB2-BD59-A6C34878D82A}">
                    <a16:rowId xmlns:a16="http://schemas.microsoft.com/office/drawing/2014/main" val="10003"/>
                  </a:ext>
                </a:extLst>
              </a:tr>
              <a:tr h="623080">
                <a:tc>
                  <a:txBody>
                    <a:bodyPr/>
                    <a:lstStyle/>
                    <a:p>
                      <a:endParaRPr lang="en-MY" dirty="0">
                        <a:solidFill>
                          <a:schemeClr val="bg1"/>
                        </a:solidFill>
                      </a:endParaRPr>
                    </a:p>
                  </a:txBody>
                  <a:tcPr anchor="ctr"/>
                </a:tc>
                <a:tc>
                  <a:txBody>
                    <a:bodyPr/>
                    <a:lstStyle/>
                    <a:p>
                      <a:r>
                        <a:rPr lang="en-US" sz="1000" dirty="0">
                          <a:solidFill>
                            <a:schemeClr val="tx1"/>
                          </a:solidFill>
                          <a:latin typeface="+mj-lt"/>
                        </a:rPr>
                        <a:t>E1 </a:t>
                      </a:r>
                      <a:r>
                        <a:rPr lang="zh-CN" altLang="en-US" sz="1000" dirty="0">
                          <a:solidFill>
                            <a:schemeClr val="tx1"/>
                          </a:solidFill>
                          <a:latin typeface="+mj-lt"/>
                        </a:rPr>
                        <a:t> </a:t>
                      </a:r>
                      <a:r>
                        <a:rPr lang="en-US" altLang="zh-CN" sz="1000" dirty="0">
                          <a:solidFill>
                            <a:schemeClr val="tx1"/>
                          </a:solidFill>
                          <a:latin typeface="+mj-lt"/>
                        </a:rPr>
                        <a:t>Module</a:t>
                      </a:r>
                      <a:endParaRPr lang="en-MY" sz="1000" dirty="0">
                        <a:solidFill>
                          <a:schemeClr val="tx1"/>
                        </a:solidFill>
                        <a:latin typeface="+mj-lt"/>
                      </a:endParaRPr>
                    </a:p>
                  </a:txBody>
                  <a:tcPr anchor="ctr"/>
                </a:tc>
                <a:tc>
                  <a:txBody>
                    <a:bodyPr/>
                    <a:lstStyle/>
                    <a:p>
                      <a:r>
                        <a:rPr lang="en-US" sz="1000" kern="1200" dirty="0">
                          <a:solidFill>
                            <a:schemeClr val="tx1"/>
                          </a:solidFill>
                          <a:latin typeface="+mn-lt"/>
                          <a:ea typeface="+mn-ea"/>
                          <a:cs typeface="+mn-cs"/>
                        </a:rPr>
                        <a:t>Output module. DB25 port (32x outputs)</a:t>
                      </a:r>
                    </a:p>
                    <a:p>
                      <a:r>
                        <a:rPr lang="en-US" sz="1000" kern="1200" dirty="0">
                          <a:solidFill>
                            <a:schemeClr val="tx1"/>
                          </a:solidFill>
                          <a:latin typeface="+mn-lt"/>
                          <a:ea typeface="+mn-ea"/>
                          <a:cs typeface="+mn-cs"/>
                        </a:rPr>
                        <a:t>5W (norm working condition)</a:t>
                      </a:r>
                    </a:p>
                    <a:p>
                      <a:r>
                        <a:rPr lang="en-US" sz="1000" kern="1200" dirty="0">
                          <a:solidFill>
                            <a:schemeClr val="tx1"/>
                          </a:solidFill>
                          <a:latin typeface="+mn-lt"/>
                          <a:ea typeface="+mn-ea"/>
                          <a:cs typeface="+mn-cs"/>
                        </a:rPr>
                        <a:t>232(L) * 100(W) * 20(H) mm</a:t>
                      </a:r>
                      <a:endParaRPr lang="en-MY" sz="1000" kern="1200" dirty="0">
                        <a:solidFill>
                          <a:schemeClr val="tx1"/>
                        </a:solidFill>
                        <a:latin typeface="+mn-lt"/>
                        <a:ea typeface="+mn-ea"/>
                        <a:cs typeface="+mn-cs"/>
                      </a:endParaRPr>
                    </a:p>
                  </a:txBody>
                  <a:tcPr anchor="ctr"/>
                </a:tc>
                <a:extLst>
                  <a:ext uri="{0D108BD9-81ED-4DB2-BD59-A6C34878D82A}">
                    <a16:rowId xmlns:a16="http://schemas.microsoft.com/office/drawing/2014/main" val="10004"/>
                  </a:ext>
                </a:extLst>
              </a:tr>
              <a:tr h="467360">
                <a:tc>
                  <a:txBody>
                    <a:bodyPr/>
                    <a:lstStyle/>
                    <a:p>
                      <a:endParaRPr lang="en-MY" dirty="0">
                        <a:solidFill>
                          <a:schemeClr val="bg1"/>
                        </a:solidFill>
                      </a:endParaRPr>
                    </a:p>
                  </a:txBody>
                  <a:tcPr anchor="ctr"/>
                </a:tc>
                <a:tc>
                  <a:txBody>
                    <a:bodyPr/>
                    <a:lstStyle/>
                    <a:p>
                      <a:r>
                        <a:rPr lang="en-US" sz="1000" dirty="0">
                          <a:solidFill>
                            <a:schemeClr val="tx1"/>
                          </a:solidFill>
                          <a:latin typeface="+mj-lt"/>
                        </a:rPr>
                        <a:t>B-DC Electrical</a:t>
                      </a:r>
                      <a:endParaRPr lang="zh-CN" altLang="en-US" sz="1000" dirty="0">
                        <a:solidFill>
                          <a:schemeClr val="tx1"/>
                        </a:solidFill>
                        <a:latin typeface="+mj-lt"/>
                      </a:endParaRPr>
                    </a:p>
                  </a:txBody>
                  <a:tcPr anchor="ctr"/>
                </a:tc>
                <a:tc>
                  <a:txBody>
                    <a:bodyPr/>
                    <a:lstStyle/>
                    <a:p>
                      <a:r>
                        <a:rPr lang="en-US" sz="1000" kern="1200" dirty="0">
                          <a:solidFill>
                            <a:schemeClr val="tx1"/>
                          </a:solidFill>
                          <a:latin typeface="+mn-lt"/>
                          <a:ea typeface="+mn-ea"/>
                          <a:cs typeface="+mn-cs"/>
                        </a:rPr>
                        <a:t>Output module. 4x BNC @TTL</a:t>
                      </a:r>
                    </a:p>
                    <a:p>
                      <a:r>
                        <a:rPr lang="en-US" sz="1000" kern="1200" dirty="0">
                          <a:solidFill>
                            <a:schemeClr val="tx1"/>
                          </a:solidFill>
                          <a:latin typeface="+mn-lt"/>
                          <a:ea typeface="+mn-ea"/>
                          <a:cs typeface="+mn-cs"/>
                        </a:rPr>
                        <a:t>5W (norm working condition)</a:t>
                      </a:r>
                    </a:p>
                    <a:p>
                      <a:r>
                        <a:rPr lang="en-US" sz="1000" kern="1200" dirty="0">
                          <a:solidFill>
                            <a:schemeClr val="tx1"/>
                          </a:solidFill>
                          <a:latin typeface="+mn-lt"/>
                          <a:ea typeface="+mn-ea"/>
                          <a:cs typeface="+mn-cs"/>
                        </a:rPr>
                        <a:t>232(L) * 100(W) * 20(H) mm</a:t>
                      </a:r>
                      <a:endParaRPr lang="en-MY" sz="1000" kern="120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r h="467311">
                <a:tc>
                  <a:txBody>
                    <a:bodyPr/>
                    <a:lstStyle/>
                    <a:p>
                      <a:endParaRPr lang="en-MY" dirty="0">
                        <a:solidFill>
                          <a:schemeClr val="bg1"/>
                        </a:solidFill>
                      </a:endParaRPr>
                    </a:p>
                  </a:txBody>
                  <a:tcPr anchor="ctr"/>
                </a:tc>
                <a:tc>
                  <a:txBody>
                    <a:bodyPr/>
                    <a:lstStyle/>
                    <a:p>
                      <a:r>
                        <a:rPr lang="en-US" sz="1000" dirty="0">
                          <a:solidFill>
                            <a:schemeClr val="tx1"/>
                          </a:solidFill>
                          <a:latin typeface="+mj-lt"/>
                        </a:rPr>
                        <a:t>B-OPT </a:t>
                      </a:r>
                      <a:r>
                        <a:rPr lang="en-US" altLang="zh-CN" sz="1000" dirty="0">
                          <a:solidFill>
                            <a:schemeClr val="tx1"/>
                          </a:solidFill>
                          <a:latin typeface="+mj-lt"/>
                        </a:rPr>
                        <a:t>Optical</a:t>
                      </a:r>
                      <a:endParaRPr lang="zh-CN" altLang="en-US" sz="1000" dirty="0">
                        <a:solidFill>
                          <a:schemeClr val="tx1"/>
                        </a:solidFill>
                        <a:latin typeface="+mj-lt"/>
                      </a:endParaRPr>
                    </a:p>
                  </a:txBody>
                  <a:tcPr anchor="ctr"/>
                </a:tc>
                <a:tc>
                  <a:txBody>
                    <a:bodyPr/>
                    <a:lstStyle/>
                    <a:p>
                      <a:r>
                        <a:rPr lang="en-US" sz="1000" kern="1200" dirty="0">
                          <a:solidFill>
                            <a:schemeClr val="tx1"/>
                          </a:solidFill>
                          <a:latin typeface="+mn-lt"/>
                          <a:ea typeface="+mn-ea"/>
                          <a:cs typeface="+mn-cs"/>
                        </a:rPr>
                        <a:t>Output module. 4x ST-Optical</a:t>
                      </a:r>
                    </a:p>
                    <a:p>
                      <a:r>
                        <a:rPr lang="en-US" sz="1000" kern="1200" dirty="0">
                          <a:solidFill>
                            <a:schemeClr val="tx1"/>
                          </a:solidFill>
                          <a:latin typeface="+mn-lt"/>
                          <a:ea typeface="+mn-ea"/>
                          <a:cs typeface="+mn-cs"/>
                        </a:rPr>
                        <a:t>5W (norm working condition)</a:t>
                      </a:r>
                    </a:p>
                    <a:p>
                      <a:r>
                        <a:rPr lang="en-US" sz="1000" kern="1200" dirty="0">
                          <a:solidFill>
                            <a:schemeClr val="tx1"/>
                          </a:solidFill>
                          <a:latin typeface="+mn-lt"/>
                          <a:ea typeface="+mn-ea"/>
                          <a:cs typeface="+mn-cs"/>
                        </a:rPr>
                        <a:t>232(L) * 100(W) * 20(H) mm</a:t>
                      </a:r>
                      <a:endParaRPr lang="en-MY" sz="1000" kern="1200" dirty="0">
                        <a:solidFill>
                          <a:schemeClr val="tx1"/>
                        </a:solidFill>
                        <a:latin typeface="+mn-lt"/>
                        <a:ea typeface="+mn-ea"/>
                        <a:cs typeface="+mn-cs"/>
                      </a:endParaRPr>
                    </a:p>
                  </a:txBody>
                  <a:tcPr anchor="ctr"/>
                </a:tc>
                <a:extLst>
                  <a:ext uri="{0D108BD9-81ED-4DB2-BD59-A6C34878D82A}">
                    <a16:rowId xmlns:a16="http://schemas.microsoft.com/office/drawing/2014/main" val="10006"/>
                  </a:ext>
                </a:extLst>
              </a:tr>
              <a:tr h="467311">
                <a:tc>
                  <a:txBody>
                    <a:bodyPr/>
                    <a:lstStyle/>
                    <a:p>
                      <a:endParaRPr lang="en-MY" dirty="0">
                        <a:solidFill>
                          <a:schemeClr val="bg1"/>
                        </a:solidFill>
                      </a:endParaRPr>
                    </a:p>
                  </a:txBody>
                  <a:tcPr anchor="ctr"/>
                </a:tc>
                <a:tc>
                  <a:txBody>
                    <a:bodyPr/>
                    <a:lstStyle/>
                    <a:p>
                      <a:r>
                        <a:rPr lang="en-US" sz="1000" dirty="0">
                          <a:solidFill>
                            <a:schemeClr val="tx1"/>
                          </a:solidFill>
                          <a:latin typeface="+mj-lt"/>
                        </a:rPr>
                        <a:t>B-AC</a:t>
                      </a:r>
                      <a:endParaRPr lang="en-MY" sz="1000" dirty="0">
                        <a:solidFill>
                          <a:schemeClr val="tx1"/>
                        </a:solidFill>
                        <a:latin typeface="+mj-lt"/>
                      </a:endParaRPr>
                    </a:p>
                  </a:txBody>
                  <a:tcPr anchor="ctr"/>
                </a:tc>
                <a:tc>
                  <a:txBody>
                    <a:bodyPr/>
                    <a:lstStyle/>
                    <a:p>
                      <a:r>
                        <a:rPr lang="en-US" sz="1000" kern="1200" dirty="0">
                          <a:solidFill>
                            <a:schemeClr val="tx1"/>
                          </a:solidFill>
                          <a:latin typeface="+mn-lt"/>
                          <a:ea typeface="+mn-ea"/>
                          <a:cs typeface="+mn-cs"/>
                        </a:rPr>
                        <a:t>Output module. 4x BNC</a:t>
                      </a:r>
                    </a:p>
                    <a:p>
                      <a:r>
                        <a:rPr lang="en-US" sz="1000" kern="1200" dirty="0">
                          <a:solidFill>
                            <a:schemeClr val="tx1"/>
                          </a:solidFill>
                          <a:latin typeface="+mn-lt"/>
                          <a:ea typeface="+mn-ea"/>
                          <a:cs typeface="+mn-cs"/>
                        </a:rPr>
                        <a:t>5W (norm working condition)</a:t>
                      </a:r>
                    </a:p>
                    <a:p>
                      <a:r>
                        <a:rPr lang="en-US" sz="1000" kern="1200" dirty="0">
                          <a:solidFill>
                            <a:schemeClr val="tx1"/>
                          </a:solidFill>
                          <a:latin typeface="+mn-lt"/>
                          <a:ea typeface="+mn-ea"/>
                          <a:cs typeface="+mn-cs"/>
                        </a:rPr>
                        <a:t>232(L) * 100(W) * 20(H) mm</a:t>
                      </a:r>
                      <a:endParaRPr lang="en-MY" sz="1000" kern="1200" dirty="0">
                        <a:solidFill>
                          <a:schemeClr val="tx1"/>
                        </a:solidFill>
                        <a:latin typeface="+mn-lt"/>
                        <a:ea typeface="+mn-ea"/>
                        <a:cs typeface="+mn-cs"/>
                      </a:endParaRPr>
                    </a:p>
                  </a:txBody>
                  <a:tcPr anchor="ctr"/>
                </a:tc>
                <a:extLst>
                  <a:ext uri="{0D108BD9-81ED-4DB2-BD59-A6C34878D82A}">
                    <a16:rowId xmlns:a16="http://schemas.microsoft.com/office/drawing/2014/main" val="10007"/>
                  </a:ext>
                </a:extLst>
              </a:tr>
              <a:tr h="467311">
                <a:tc>
                  <a:txBody>
                    <a:bodyPr/>
                    <a:lstStyle/>
                    <a:p>
                      <a:endParaRPr lang="en-MY" dirty="0">
                        <a:solidFill>
                          <a:schemeClr val="bg1"/>
                        </a:solidFill>
                      </a:endParaRPr>
                    </a:p>
                  </a:txBody>
                  <a:tcPr anchor="ctr"/>
                </a:tc>
                <a:tc>
                  <a:txBody>
                    <a:bodyPr/>
                    <a:lstStyle/>
                    <a:p>
                      <a:r>
                        <a:rPr lang="en-US" altLang="zh-CN" sz="1000" dirty="0">
                          <a:solidFill>
                            <a:schemeClr val="tx1"/>
                          </a:solidFill>
                          <a:latin typeface="+mj-lt"/>
                        </a:rPr>
                        <a:t>REF-CV</a:t>
                      </a:r>
                      <a:endParaRPr lang="en-MY" sz="1000" dirty="0">
                        <a:solidFill>
                          <a:schemeClr val="tx1"/>
                        </a:solidFill>
                        <a:latin typeface="+mj-lt"/>
                      </a:endParaRPr>
                    </a:p>
                  </a:txBody>
                  <a:tcPr anchor="ctr"/>
                </a:tc>
                <a:tc>
                  <a:txBody>
                    <a:bodyPr/>
                    <a:lstStyle/>
                    <a:p>
                      <a:r>
                        <a:rPr lang="en-US" altLang="zh-CN" sz="1000" kern="1200" dirty="0">
                          <a:solidFill>
                            <a:schemeClr val="tx1"/>
                          </a:solidFill>
                          <a:latin typeface="+mn-lt"/>
                          <a:ea typeface="+mn-ea"/>
                          <a:cs typeface="+mn-cs"/>
                        </a:rPr>
                        <a:t>Common view module. 1*GNSS, 1*1PPS+TOD, 1*1PPS, 1*2M; </a:t>
                      </a:r>
                    </a:p>
                    <a:p>
                      <a:r>
                        <a:rPr lang="en-US" altLang="zh-CN" sz="1000" kern="1200" dirty="0">
                          <a:solidFill>
                            <a:schemeClr val="tx1"/>
                          </a:solidFill>
                          <a:latin typeface="+mn-lt"/>
                          <a:ea typeface="+mn-ea"/>
                          <a:cs typeface="+mn-cs"/>
                        </a:rPr>
                        <a:t>5W (norm working condition)</a:t>
                      </a:r>
                    </a:p>
                    <a:p>
                      <a:r>
                        <a:rPr lang="en-US" altLang="zh-CN" sz="1000" kern="1200" dirty="0">
                          <a:solidFill>
                            <a:schemeClr val="tx1"/>
                          </a:solidFill>
                          <a:latin typeface="+mn-lt"/>
                          <a:ea typeface="+mn-ea"/>
                          <a:cs typeface="+mn-cs"/>
                        </a:rPr>
                        <a:t>232(L) * 100(W) * 20(H) mm</a:t>
                      </a:r>
                      <a:endParaRPr lang="en-MY" altLang="zh-CN" sz="1000" kern="1200" dirty="0">
                        <a:solidFill>
                          <a:schemeClr val="tx1"/>
                        </a:solidFill>
                        <a:latin typeface="+mn-lt"/>
                        <a:ea typeface="+mn-ea"/>
                        <a:cs typeface="+mn-cs"/>
                      </a:endParaRPr>
                    </a:p>
                  </a:txBody>
                  <a:tcPr anchor="ctr"/>
                </a:tc>
                <a:extLst>
                  <a:ext uri="{0D108BD9-81ED-4DB2-BD59-A6C34878D82A}">
                    <a16:rowId xmlns:a16="http://schemas.microsoft.com/office/drawing/2014/main" val="3808924359"/>
                  </a:ext>
                </a:extLst>
              </a:tr>
            </a:tbl>
          </a:graphicData>
        </a:graphic>
      </p:graphicFrame>
      <p:pic>
        <p:nvPicPr>
          <p:cNvPr id="9" name="Picture 8"/>
          <p:cNvPicPr>
            <a:picLocks noChangeAspect="1"/>
          </p:cNvPicPr>
          <p:nvPr/>
        </p:nvPicPr>
        <p:blipFill>
          <a:blip r:embed="rId4"/>
          <a:stretch>
            <a:fillRect/>
          </a:stretch>
        </p:blipFill>
        <p:spPr>
          <a:xfrm>
            <a:off x="846048" y="2107835"/>
            <a:ext cx="1429791" cy="235034"/>
          </a:xfrm>
          <a:prstGeom prst="rect">
            <a:avLst/>
          </a:prstGeom>
        </p:spPr>
      </p:pic>
      <p:pic>
        <p:nvPicPr>
          <p:cNvPr id="32" name="图片 6" descr="NTP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049" y="2660749"/>
            <a:ext cx="1429790" cy="235034"/>
          </a:xfrm>
          <a:prstGeom prst="rect">
            <a:avLst/>
          </a:prstGeom>
          <a:noFill/>
          <a:ln>
            <a:noFill/>
          </a:ln>
        </p:spPr>
      </p:pic>
      <p:pic>
        <p:nvPicPr>
          <p:cNvPr id="45" name="图片 4" descr="TO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048" y="3241088"/>
            <a:ext cx="1429790" cy="235034"/>
          </a:xfrm>
          <a:prstGeom prst="rect">
            <a:avLst/>
          </a:prstGeom>
          <a:noFill/>
          <a:ln>
            <a:noFill/>
          </a:ln>
        </p:spPr>
      </p:pic>
      <p:pic>
        <p:nvPicPr>
          <p:cNvPr id="46" name="图片 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048" y="3840764"/>
            <a:ext cx="1429790" cy="235034"/>
          </a:xfrm>
          <a:prstGeom prst="rect">
            <a:avLst/>
          </a:prstGeom>
          <a:noFill/>
          <a:ln>
            <a:noFill/>
          </a:ln>
        </p:spPr>
      </p:pic>
      <p:pic>
        <p:nvPicPr>
          <p:cNvPr id="2" name="图片 11"/>
          <p:cNvPicPr>
            <a:picLocks noChangeAspect="1"/>
          </p:cNvPicPr>
          <p:nvPr/>
        </p:nvPicPr>
        <p:blipFill>
          <a:blip r:embed="rId8"/>
          <a:stretch>
            <a:fillRect/>
          </a:stretch>
        </p:blipFill>
        <p:spPr>
          <a:xfrm>
            <a:off x="835660" y="4970781"/>
            <a:ext cx="1452015" cy="250028"/>
          </a:xfrm>
          <a:prstGeom prst="rect">
            <a:avLst/>
          </a:prstGeom>
          <a:noFill/>
          <a:ln>
            <a:noFill/>
          </a:ln>
        </p:spPr>
      </p:pic>
      <p:pic>
        <p:nvPicPr>
          <p:cNvPr id="34" name="图片 12"/>
          <p:cNvPicPr>
            <a:picLocks noChangeAspect="1"/>
          </p:cNvPicPr>
          <p:nvPr/>
        </p:nvPicPr>
        <p:blipFill>
          <a:blip r:embed="rId9"/>
          <a:stretch>
            <a:fillRect/>
          </a:stretch>
        </p:blipFill>
        <p:spPr>
          <a:xfrm>
            <a:off x="823595" y="5509896"/>
            <a:ext cx="1452015" cy="238962"/>
          </a:xfrm>
          <a:prstGeom prst="rect">
            <a:avLst/>
          </a:prstGeom>
          <a:noFill/>
          <a:ln>
            <a:noFill/>
          </a:ln>
        </p:spPr>
      </p:pic>
      <p:pic>
        <p:nvPicPr>
          <p:cNvPr id="39" name="图片 39" descr="1726711496961"/>
          <p:cNvPicPr>
            <a:picLocks noChangeAspect="1"/>
          </p:cNvPicPr>
          <p:nvPr/>
        </p:nvPicPr>
        <p:blipFill>
          <a:blip r:embed="rId10"/>
          <a:stretch>
            <a:fillRect/>
          </a:stretch>
        </p:blipFill>
        <p:spPr>
          <a:xfrm>
            <a:off x="845820" y="4429760"/>
            <a:ext cx="1429790" cy="222948"/>
          </a:xfrm>
          <a:prstGeom prst="rect">
            <a:avLst/>
          </a:prstGeom>
        </p:spPr>
      </p:pic>
      <p:pic>
        <p:nvPicPr>
          <p:cNvPr id="4" name="图片 3">
            <a:extLst>
              <a:ext uri="{FF2B5EF4-FFF2-40B4-BE49-F238E27FC236}">
                <a16:creationId xmlns:a16="http://schemas.microsoft.com/office/drawing/2014/main" id="{D8705BDE-C3DA-C3AE-6484-91C6DD9B9B54}"/>
              </a:ext>
            </a:extLst>
          </p:cNvPr>
          <p:cNvPicPr>
            <a:picLocks noChangeAspect="1"/>
          </p:cNvPicPr>
          <p:nvPr/>
        </p:nvPicPr>
        <p:blipFill>
          <a:blip r:embed="rId11"/>
          <a:stretch>
            <a:fillRect/>
          </a:stretch>
        </p:blipFill>
        <p:spPr>
          <a:xfrm rot="16200000" flipH="1">
            <a:off x="1431655" y="5542509"/>
            <a:ext cx="235896" cy="1452015"/>
          </a:xfrm>
          <a:prstGeom prst="rect">
            <a:avLst/>
          </a:prstGeom>
        </p:spPr>
      </p:pic>
      <p:cxnSp>
        <p:nvCxnSpPr>
          <p:cNvPr id="7" name="Straight Connector 12">
            <a:extLst>
              <a:ext uri="{FF2B5EF4-FFF2-40B4-BE49-F238E27FC236}">
                <a16:creationId xmlns:a16="http://schemas.microsoft.com/office/drawing/2014/main" id="{63186D99-0ED0-2BB9-5B96-85F67B99C315}"/>
              </a:ext>
            </a:extLst>
          </p:cNvPr>
          <p:cNvCxnSpPr>
            <a:cxnSpLocks/>
          </p:cNvCxnSpPr>
          <p:nvPr/>
        </p:nvCxnSpPr>
        <p:spPr>
          <a:xfrm>
            <a:off x="4044950" y="6936398"/>
            <a:ext cx="1981023" cy="0"/>
          </a:xfrm>
          <a:prstGeom prst="line">
            <a:avLst/>
          </a:prstGeom>
          <a:ln w="127000">
            <a:solidFill>
              <a:srgbClr val="83B6E9"/>
            </a:solidFill>
          </a:ln>
        </p:spPr>
        <p:style>
          <a:lnRef idx="1">
            <a:schemeClr val="accent1"/>
          </a:lnRef>
          <a:fillRef idx="0">
            <a:schemeClr val="accent1"/>
          </a:fillRef>
          <a:effectRef idx="0">
            <a:schemeClr val="accent1"/>
          </a:effectRef>
          <a:fontRef idx="minor">
            <a:schemeClr val="tx1"/>
          </a:fontRef>
        </p:style>
      </p:cxnSp>
      <p:graphicFrame>
        <p:nvGraphicFramePr>
          <p:cNvPr id="8" name="表格 7">
            <a:extLst>
              <a:ext uri="{FF2B5EF4-FFF2-40B4-BE49-F238E27FC236}">
                <a16:creationId xmlns:a16="http://schemas.microsoft.com/office/drawing/2014/main" id="{F70921B6-2FB1-0C88-4745-5FEBD9A4B912}"/>
              </a:ext>
            </a:extLst>
          </p:cNvPr>
          <p:cNvGraphicFramePr>
            <a:graphicFrameLocks noGrp="1"/>
          </p:cNvGraphicFramePr>
          <p:nvPr>
            <p:extLst>
              <p:ext uri="{D42A27DB-BD31-4B8C-83A1-F6EECF244321}">
                <p14:modId xmlns:p14="http://schemas.microsoft.com/office/powerpoint/2010/main" val="3966803465"/>
              </p:ext>
            </p:extLst>
          </p:nvPr>
        </p:nvGraphicFramePr>
        <p:xfrm>
          <a:off x="747853" y="7533578"/>
          <a:ext cx="5278120" cy="1279710"/>
        </p:xfrm>
        <a:graphic>
          <a:graphicData uri="http://schemas.openxmlformats.org/drawingml/2006/table">
            <a:tbl>
              <a:tblPr firstRow="1" firstCol="1" bandRow="1">
                <a:tableStyleId>{5C22544A-7EE6-4342-B048-85BDC9FD1C3A}</a:tableStyleId>
              </a:tblPr>
              <a:tblGrid>
                <a:gridCol w="1660784">
                  <a:extLst>
                    <a:ext uri="{9D8B030D-6E8A-4147-A177-3AD203B41FA5}">
                      <a16:colId xmlns:a16="http://schemas.microsoft.com/office/drawing/2014/main" val="862410673"/>
                    </a:ext>
                  </a:extLst>
                </a:gridCol>
                <a:gridCol w="1808668">
                  <a:extLst>
                    <a:ext uri="{9D8B030D-6E8A-4147-A177-3AD203B41FA5}">
                      <a16:colId xmlns:a16="http://schemas.microsoft.com/office/drawing/2014/main" val="28127601"/>
                    </a:ext>
                  </a:extLst>
                </a:gridCol>
                <a:gridCol w="1808668">
                  <a:extLst>
                    <a:ext uri="{9D8B030D-6E8A-4147-A177-3AD203B41FA5}">
                      <a16:colId xmlns:a16="http://schemas.microsoft.com/office/drawing/2014/main" val="2752198215"/>
                    </a:ext>
                  </a:extLst>
                </a:gridCol>
              </a:tblGrid>
              <a:tr h="213285">
                <a:tc>
                  <a:txBody>
                    <a:bodyPr/>
                    <a:lstStyle/>
                    <a:p>
                      <a:r>
                        <a:rPr lang="en-US" altLang="zh-CN" sz="1100" kern="1200" dirty="0">
                          <a:solidFill>
                            <a:schemeClr val="bg1"/>
                          </a:solidFill>
                          <a:latin typeface="+mj-lt"/>
                          <a:ea typeface="+mn-ea"/>
                          <a:cs typeface="+mn-cs"/>
                        </a:rPr>
                        <a:t>Item</a:t>
                      </a:r>
                      <a:endParaRPr lang="zh-CN" altLang="en-US" sz="1100" kern="1200" dirty="0">
                        <a:solidFill>
                          <a:schemeClr val="bg1"/>
                        </a:solidFill>
                        <a:latin typeface="+mj-lt"/>
                        <a:ea typeface="+mn-ea"/>
                        <a:cs typeface="+mn-cs"/>
                      </a:endParaRPr>
                    </a:p>
                  </a:txBody>
                  <a:tcPr marL="68580" marR="68580" marT="0" marB="0">
                    <a:solidFill>
                      <a:schemeClr val="accent5">
                        <a:lumMod val="75000"/>
                      </a:schemeClr>
                    </a:solidFill>
                  </a:tcPr>
                </a:tc>
                <a:tc>
                  <a:txBody>
                    <a:bodyPr/>
                    <a:lstStyle/>
                    <a:p>
                      <a:r>
                        <a:rPr lang="en-US" sz="1100" kern="1200" dirty="0">
                          <a:solidFill>
                            <a:schemeClr val="bg1"/>
                          </a:solidFill>
                          <a:latin typeface="+mj-lt"/>
                          <a:ea typeface="+mn-ea"/>
                          <a:cs typeface="+mn-cs"/>
                        </a:rPr>
                        <a:t>OCXO</a:t>
                      </a:r>
                      <a:endParaRPr lang="zh-CN" altLang="en-US" sz="1100" kern="1200" dirty="0">
                        <a:solidFill>
                          <a:schemeClr val="bg1"/>
                        </a:solidFill>
                        <a:latin typeface="+mj-lt"/>
                        <a:ea typeface="+mn-ea"/>
                        <a:cs typeface="+mn-cs"/>
                      </a:endParaRPr>
                    </a:p>
                  </a:txBody>
                  <a:tcPr marL="68580" marR="68580" marT="0" marB="0"/>
                </a:tc>
                <a:tc>
                  <a:txBody>
                    <a:bodyPr/>
                    <a:lstStyle/>
                    <a:p>
                      <a:r>
                        <a:rPr lang="en-US" altLang="zh-CN" sz="1100" kern="1200" dirty="0">
                          <a:solidFill>
                            <a:schemeClr val="bg1"/>
                          </a:solidFill>
                          <a:latin typeface="+mj-lt"/>
                          <a:ea typeface="+mn-ea"/>
                          <a:cs typeface="+mn-cs"/>
                        </a:rPr>
                        <a:t>Rubidium</a:t>
                      </a:r>
                      <a:endParaRPr lang="zh-CN" altLang="en-US" sz="1100" kern="1200" dirty="0">
                        <a:solidFill>
                          <a:schemeClr val="bg1"/>
                        </a:solidFill>
                        <a:latin typeface="+mj-lt"/>
                        <a:ea typeface="+mn-ea"/>
                        <a:cs typeface="+mn-cs"/>
                      </a:endParaRPr>
                    </a:p>
                  </a:txBody>
                  <a:tcPr marL="68580" marR="68580" marT="0" marB="0"/>
                </a:tc>
                <a:extLst>
                  <a:ext uri="{0D108BD9-81ED-4DB2-BD59-A6C34878D82A}">
                    <a16:rowId xmlns:a16="http://schemas.microsoft.com/office/drawing/2014/main" val="287495335"/>
                  </a:ext>
                </a:extLst>
              </a:tr>
              <a:tr h="213285">
                <a:tc>
                  <a:txBody>
                    <a:bodyPr/>
                    <a:lstStyle/>
                    <a:p>
                      <a:r>
                        <a:rPr lang="en-US" altLang="zh-CN" sz="1100" kern="1200" dirty="0">
                          <a:solidFill>
                            <a:schemeClr val="bg1"/>
                          </a:solidFill>
                          <a:latin typeface="+mj-lt"/>
                          <a:ea typeface="+mn-ea"/>
                          <a:cs typeface="+mn-cs"/>
                        </a:rPr>
                        <a:t>Frequency stability</a:t>
                      </a:r>
                      <a:endParaRPr lang="zh-CN" altLang="en-US" sz="1100" kern="1200" dirty="0">
                        <a:solidFill>
                          <a:schemeClr val="bg1"/>
                        </a:solidFill>
                        <a:latin typeface="+mj-lt"/>
                        <a:ea typeface="+mn-ea"/>
                        <a:cs typeface="+mn-cs"/>
                      </a:endParaRPr>
                    </a:p>
                  </a:txBody>
                  <a:tcPr marL="68580" marR="68580" marT="0" marB="0">
                    <a:solidFill>
                      <a:schemeClr val="accent5">
                        <a:lumMod val="75000"/>
                      </a:schemeClr>
                    </a:solidFill>
                  </a:tcPr>
                </a:tc>
                <a:tc>
                  <a:txBody>
                    <a:bodyPr/>
                    <a:lstStyle/>
                    <a:p>
                      <a:r>
                        <a:rPr lang="en-US" altLang="zh-CN" sz="1100" kern="1200" dirty="0">
                          <a:solidFill>
                            <a:schemeClr val="tx1"/>
                          </a:solidFill>
                          <a:latin typeface="+mj-lt"/>
                          <a:ea typeface="+mn-ea"/>
                          <a:cs typeface="+mn-cs"/>
                        </a:rPr>
                        <a:t>±</a:t>
                      </a:r>
                      <a:r>
                        <a:rPr lang="en-US" sz="1100" kern="1200" dirty="0">
                          <a:solidFill>
                            <a:schemeClr val="tx1"/>
                          </a:solidFill>
                          <a:latin typeface="+mj-lt"/>
                          <a:ea typeface="+mn-ea"/>
                          <a:cs typeface="+mn-cs"/>
                        </a:rPr>
                        <a:t>3E-10 per day</a:t>
                      </a:r>
                      <a:endParaRPr lang="zh-CN" altLang="en-US" sz="1100" kern="1200" dirty="0">
                        <a:solidFill>
                          <a:schemeClr val="tx1"/>
                        </a:solidFill>
                        <a:latin typeface="+mj-lt"/>
                        <a:ea typeface="+mn-ea"/>
                        <a:cs typeface="+mn-cs"/>
                      </a:endParaRPr>
                    </a:p>
                  </a:txBody>
                  <a:tcPr marL="68580" marR="68580" marT="0" marB="0"/>
                </a:tc>
                <a:tc>
                  <a:txBody>
                    <a:bodyPr/>
                    <a:lstStyle/>
                    <a:p>
                      <a:r>
                        <a:rPr lang="en-US" altLang="zh-CN" sz="1100" kern="1200" dirty="0">
                          <a:solidFill>
                            <a:schemeClr val="tx1"/>
                          </a:solidFill>
                          <a:latin typeface="+mj-lt"/>
                          <a:ea typeface="+mn-ea"/>
                          <a:cs typeface="+mn-cs"/>
                        </a:rPr>
                        <a:t>±</a:t>
                      </a:r>
                      <a:r>
                        <a:rPr lang="en-US" sz="1100" kern="1200" dirty="0">
                          <a:solidFill>
                            <a:schemeClr val="tx1"/>
                          </a:solidFill>
                          <a:latin typeface="+mj-lt"/>
                          <a:ea typeface="+mn-ea"/>
                          <a:cs typeface="+mn-cs"/>
                        </a:rPr>
                        <a:t>5E-12 </a:t>
                      </a:r>
                      <a:r>
                        <a:rPr lang="en-US" altLang="zh-CN" sz="1100" kern="1200" dirty="0">
                          <a:solidFill>
                            <a:schemeClr val="tx1"/>
                          </a:solidFill>
                          <a:latin typeface="+mj-lt"/>
                          <a:ea typeface="+mn-ea"/>
                          <a:cs typeface="+mn-cs"/>
                        </a:rPr>
                        <a:t>per day</a:t>
                      </a:r>
                      <a:endParaRPr lang="zh-CN" altLang="en-US" sz="1100" kern="1200" dirty="0">
                        <a:solidFill>
                          <a:schemeClr val="tx1"/>
                        </a:solidFill>
                        <a:latin typeface="+mj-lt"/>
                        <a:ea typeface="+mn-ea"/>
                        <a:cs typeface="+mn-cs"/>
                      </a:endParaRPr>
                    </a:p>
                  </a:txBody>
                  <a:tcPr marL="68580" marR="68580" marT="0" marB="0"/>
                </a:tc>
                <a:extLst>
                  <a:ext uri="{0D108BD9-81ED-4DB2-BD59-A6C34878D82A}">
                    <a16:rowId xmlns:a16="http://schemas.microsoft.com/office/drawing/2014/main" val="701767329"/>
                  </a:ext>
                </a:extLst>
              </a:tr>
              <a:tr h="213285">
                <a:tc>
                  <a:txBody>
                    <a:bodyPr/>
                    <a:lstStyle/>
                    <a:p>
                      <a:r>
                        <a:rPr lang="en-US" altLang="zh-CN" sz="1100" kern="1200" dirty="0">
                          <a:solidFill>
                            <a:schemeClr val="bg1"/>
                          </a:solidFill>
                          <a:latin typeface="+mj-lt"/>
                          <a:ea typeface="+mn-ea"/>
                          <a:cs typeface="+mn-cs"/>
                        </a:rPr>
                        <a:t>Temperature stability</a:t>
                      </a:r>
                      <a:endParaRPr lang="zh-CN" altLang="en-US" sz="1100" kern="1200" dirty="0">
                        <a:solidFill>
                          <a:schemeClr val="bg1"/>
                        </a:solidFill>
                        <a:latin typeface="+mj-lt"/>
                        <a:ea typeface="+mn-ea"/>
                        <a:cs typeface="+mn-cs"/>
                      </a:endParaRPr>
                    </a:p>
                  </a:txBody>
                  <a:tcPr marL="68580" marR="68580" marT="0" marB="0">
                    <a:solidFill>
                      <a:schemeClr val="accent5">
                        <a:lumMod val="75000"/>
                      </a:schemeClr>
                    </a:solidFill>
                  </a:tcPr>
                </a:tc>
                <a:tc>
                  <a:txBody>
                    <a:bodyPr/>
                    <a:lstStyle/>
                    <a:p>
                      <a:r>
                        <a:rPr lang="en-US" altLang="zh-CN" sz="1100" kern="1200" dirty="0">
                          <a:solidFill>
                            <a:schemeClr val="tx1"/>
                          </a:solidFill>
                          <a:latin typeface="+mj-lt"/>
                          <a:ea typeface="+mn-ea"/>
                          <a:cs typeface="+mn-cs"/>
                        </a:rPr>
                        <a:t>±</a:t>
                      </a:r>
                      <a:r>
                        <a:rPr lang="en-US" sz="1100" kern="1200" dirty="0">
                          <a:solidFill>
                            <a:schemeClr val="tx1"/>
                          </a:solidFill>
                          <a:latin typeface="+mj-lt"/>
                          <a:ea typeface="+mn-ea"/>
                          <a:cs typeface="+mn-cs"/>
                        </a:rPr>
                        <a:t>1.5E-10 @-40</a:t>
                      </a:r>
                      <a:r>
                        <a:rPr lang="zh-CN" altLang="en-US" sz="1100" kern="1200" dirty="0">
                          <a:solidFill>
                            <a:schemeClr val="tx1"/>
                          </a:solidFill>
                          <a:latin typeface="+mj-lt"/>
                          <a:ea typeface="+mn-ea"/>
                          <a:cs typeface="+mn-cs"/>
                        </a:rPr>
                        <a:t>℃</a:t>
                      </a:r>
                      <a:r>
                        <a:rPr lang="en-US" sz="1100" kern="1200" dirty="0">
                          <a:solidFill>
                            <a:schemeClr val="tx1"/>
                          </a:solidFill>
                          <a:latin typeface="+mj-lt"/>
                          <a:ea typeface="+mn-ea"/>
                          <a:cs typeface="+mn-cs"/>
                        </a:rPr>
                        <a:t>~75</a:t>
                      </a:r>
                      <a:r>
                        <a:rPr lang="zh-CN" altLang="en-US" sz="1100" kern="1200" dirty="0">
                          <a:solidFill>
                            <a:schemeClr val="tx1"/>
                          </a:solidFill>
                          <a:latin typeface="+mj-lt"/>
                          <a:ea typeface="+mn-ea"/>
                          <a:cs typeface="+mn-cs"/>
                        </a:rPr>
                        <a:t>℃</a:t>
                      </a:r>
                    </a:p>
                  </a:txBody>
                  <a:tcPr marL="68580" marR="68580" marT="0" marB="0"/>
                </a:tc>
                <a:tc>
                  <a:txBody>
                    <a:bodyPr/>
                    <a:lstStyle/>
                    <a:p>
                      <a:r>
                        <a:rPr lang="en-US" altLang="zh-CN" sz="1100" kern="1200" dirty="0">
                          <a:solidFill>
                            <a:schemeClr val="tx1"/>
                          </a:solidFill>
                          <a:latin typeface="+mj-lt"/>
                          <a:ea typeface="+mn-ea"/>
                          <a:cs typeface="+mn-cs"/>
                        </a:rPr>
                        <a:t>±</a:t>
                      </a:r>
                      <a:r>
                        <a:rPr lang="en-US" sz="1100" kern="1200" dirty="0">
                          <a:solidFill>
                            <a:schemeClr val="tx1"/>
                          </a:solidFill>
                          <a:latin typeface="+mj-lt"/>
                          <a:ea typeface="+mn-ea"/>
                          <a:cs typeface="+mn-cs"/>
                        </a:rPr>
                        <a:t>6E-10 @-20</a:t>
                      </a:r>
                      <a:r>
                        <a:rPr lang="zh-CN" altLang="en-US" sz="1100" kern="1200" dirty="0">
                          <a:solidFill>
                            <a:schemeClr val="tx1"/>
                          </a:solidFill>
                          <a:latin typeface="+mj-lt"/>
                          <a:ea typeface="+mn-ea"/>
                          <a:cs typeface="+mn-cs"/>
                        </a:rPr>
                        <a:t>℃</a:t>
                      </a:r>
                      <a:r>
                        <a:rPr lang="en-US" sz="1100" kern="1200" dirty="0">
                          <a:solidFill>
                            <a:schemeClr val="tx1"/>
                          </a:solidFill>
                          <a:latin typeface="+mj-lt"/>
                          <a:ea typeface="+mn-ea"/>
                          <a:cs typeface="+mn-cs"/>
                        </a:rPr>
                        <a:t>~50</a:t>
                      </a:r>
                      <a:r>
                        <a:rPr lang="zh-CN" altLang="en-US" sz="1100" kern="1200" dirty="0">
                          <a:solidFill>
                            <a:schemeClr val="tx1"/>
                          </a:solidFill>
                          <a:latin typeface="+mj-lt"/>
                          <a:ea typeface="+mn-ea"/>
                          <a:cs typeface="+mn-cs"/>
                        </a:rPr>
                        <a:t>℃</a:t>
                      </a:r>
                    </a:p>
                  </a:txBody>
                  <a:tcPr marL="68580" marR="68580" marT="0" marB="0"/>
                </a:tc>
                <a:extLst>
                  <a:ext uri="{0D108BD9-81ED-4DB2-BD59-A6C34878D82A}">
                    <a16:rowId xmlns:a16="http://schemas.microsoft.com/office/drawing/2014/main" val="2194438347"/>
                  </a:ext>
                </a:extLst>
              </a:tr>
              <a:tr h="213285">
                <a:tc>
                  <a:txBody>
                    <a:bodyPr/>
                    <a:lstStyle/>
                    <a:p>
                      <a:r>
                        <a:rPr lang="en-US" altLang="zh-CN" sz="1100" kern="1200" dirty="0">
                          <a:solidFill>
                            <a:schemeClr val="bg1"/>
                          </a:solidFill>
                          <a:latin typeface="+mj-lt"/>
                          <a:ea typeface="+mn-ea"/>
                          <a:cs typeface="+mn-cs"/>
                        </a:rPr>
                        <a:t>Phase holdover</a:t>
                      </a:r>
                      <a:endParaRPr lang="zh-CN" altLang="en-US" sz="1100" kern="1200" dirty="0">
                        <a:solidFill>
                          <a:schemeClr val="bg1"/>
                        </a:solidFill>
                        <a:latin typeface="+mj-lt"/>
                        <a:ea typeface="+mn-ea"/>
                        <a:cs typeface="+mn-cs"/>
                      </a:endParaRPr>
                    </a:p>
                  </a:txBody>
                  <a:tcPr marL="68580" marR="68580" marT="0" marB="0">
                    <a:solidFill>
                      <a:schemeClr val="accent5">
                        <a:lumMod val="75000"/>
                      </a:schemeClr>
                    </a:solidFill>
                  </a:tcPr>
                </a:tc>
                <a:tc>
                  <a:txBody>
                    <a:bodyPr/>
                    <a:lstStyle/>
                    <a:p>
                      <a:r>
                        <a:rPr lang="en-US" sz="1100" kern="1200" dirty="0">
                          <a:solidFill>
                            <a:schemeClr val="tx1"/>
                          </a:solidFill>
                          <a:latin typeface="+mj-lt"/>
                          <a:ea typeface="+mn-ea"/>
                          <a:cs typeface="+mn-cs"/>
                        </a:rPr>
                        <a:t>30us </a:t>
                      </a:r>
                      <a:r>
                        <a:rPr lang="en-US" altLang="zh-CN" sz="1100" kern="1200" dirty="0">
                          <a:solidFill>
                            <a:schemeClr val="tx1"/>
                          </a:solidFill>
                          <a:latin typeface="+mj-lt"/>
                          <a:ea typeface="+mn-ea"/>
                          <a:cs typeface="+mn-cs"/>
                        </a:rPr>
                        <a:t>per day</a:t>
                      </a:r>
                      <a:endParaRPr lang="zh-CN" altLang="en-US" sz="1100" kern="1200" dirty="0">
                        <a:solidFill>
                          <a:schemeClr val="tx1"/>
                        </a:solidFill>
                        <a:latin typeface="+mj-lt"/>
                        <a:ea typeface="+mn-ea"/>
                        <a:cs typeface="+mn-cs"/>
                      </a:endParaRPr>
                    </a:p>
                  </a:txBody>
                  <a:tcPr marL="68580" marR="68580" marT="0" marB="0"/>
                </a:tc>
                <a:tc>
                  <a:txBody>
                    <a:bodyPr/>
                    <a:lstStyle/>
                    <a:p>
                      <a:r>
                        <a:rPr lang="en-US" sz="1100" kern="1200" dirty="0">
                          <a:solidFill>
                            <a:schemeClr val="tx1"/>
                          </a:solidFill>
                          <a:latin typeface="+mj-lt"/>
                          <a:ea typeface="+mn-ea"/>
                          <a:cs typeface="+mn-cs"/>
                        </a:rPr>
                        <a:t>500ns </a:t>
                      </a:r>
                      <a:r>
                        <a:rPr lang="en-US" altLang="zh-CN" sz="1100" kern="1200" dirty="0">
                          <a:solidFill>
                            <a:schemeClr val="tx1"/>
                          </a:solidFill>
                          <a:latin typeface="+mj-lt"/>
                          <a:ea typeface="+mn-ea"/>
                          <a:cs typeface="+mn-cs"/>
                        </a:rPr>
                        <a:t>per day</a:t>
                      </a:r>
                      <a:endParaRPr lang="zh-CN" altLang="en-US" sz="1100" kern="1200" dirty="0">
                        <a:solidFill>
                          <a:schemeClr val="tx1"/>
                        </a:solidFill>
                        <a:latin typeface="+mj-lt"/>
                        <a:ea typeface="+mn-ea"/>
                        <a:cs typeface="+mn-cs"/>
                      </a:endParaRPr>
                    </a:p>
                  </a:txBody>
                  <a:tcPr marL="68580" marR="68580" marT="0" marB="0"/>
                </a:tc>
                <a:extLst>
                  <a:ext uri="{0D108BD9-81ED-4DB2-BD59-A6C34878D82A}">
                    <a16:rowId xmlns:a16="http://schemas.microsoft.com/office/drawing/2014/main" val="1553451569"/>
                  </a:ext>
                </a:extLst>
              </a:tr>
              <a:tr h="213285">
                <a:tc rowSpan="2">
                  <a:txBody>
                    <a:bodyPr/>
                    <a:lstStyle/>
                    <a:p>
                      <a:r>
                        <a:rPr lang="en-US" altLang="zh-CN" sz="1100" kern="1200" dirty="0">
                          <a:solidFill>
                            <a:schemeClr val="bg1"/>
                          </a:solidFill>
                          <a:latin typeface="+mj-lt"/>
                          <a:ea typeface="+mn-ea"/>
                          <a:cs typeface="+mn-cs"/>
                        </a:rPr>
                        <a:t>Aging(30 days after powered on)</a:t>
                      </a:r>
                      <a:endParaRPr lang="zh-CN" altLang="en-US" sz="1100" kern="1200" dirty="0">
                        <a:solidFill>
                          <a:schemeClr val="bg1"/>
                        </a:solidFill>
                        <a:latin typeface="+mj-lt"/>
                        <a:ea typeface="+mn-ea"/>
                        <a:cs typeface="+mn-cs"/>
                      </a:endParaRPr>
                    </a:p>
                  </a:txBody>
                  <a:tcPr marL="68580" marR="68580" marT="0" marB="0" anchor="ctr">
                    <a:solidFill>
                      <a:schemeClr val="accent5">
                        <a:lumMod val="75000"/>
                      </a:schemeClr>
                    </a:solidFill>
                  </a:tcPr>
                </a:tc>
                <a:tc>
                  <a:txBody>
                    <a:bodyPr/>
                    <a:lstStyle/>
                    <a:p>
                      <a:r>
                        <a:rPr lang="en-US" altLang="zh-CN" sz="1100" kern="1200" dirty="0">
                          <a:solidFill>
                            <a:schemeClr val="tx1"/>
                          </a:solidFill>
                          <a:latin typeface="+mj-lt"/>
                          <a:ea typeface="+mn-ea"/>
                          <a:cs typeface="+mn-cs"/>
                        </a:rPr>
                        <a:t>±</a:t>
                      </a:r>
                      <a:r>
                        <a:rPr lang="en-US" sz="1100" kern="1200" dirty="0">
                          <a:solidFill>
                            <a:schemeClr val="tx1"/>
                          </a:solidFill>
                          <a:latin typeface="+mj-lt"/>
                          <a:ea typeface="+mn-ea"/>
                          <a:cs typeface="+mn-cs"/>
                        </a:rPr>
                        <a:t>3E-10 </a:t>
                      </a:r>
                      <a:r>
                        <a:rPr lang="en-US" altLang="zh-CN" sz="1100" kern="1200" dirty="0">
                          <a:solidFill>
                            <a:schemeClr val="tx1"/>
                          </a:solidFill>
                          <a:latin typeface="+mj-lt"/>
                          <a:ea typeface="+mn-ea"/>
                          <a:cs typeface="+mn-cs"/>
                        </a:rPr>
                        <a:t>per day</a:t>
                      </a:r>
                      <a:endParaRPr lang="zh-CN" altLang="en-US" sz="1100" kern="1200" dirty="0">
                        <a:solidFill>
                          <a:schemeClr val="tx1"/>
                        </a:solidFill>
                        <a:latin typeface="+mj-lt"/>
                        <a:ea typeface="+mn-ea"/>
                        <a:cs typeface="+mn-cs"/>
                      </a:endParaRPr>
                    </a:p>
                  </a:txBody>
                  <a:tcPr marL="68580" marR="68580" marT="0" marB="0"/>
                </a:tc>
                <a:tc>
                  <a:txBody>
                    <a:bodyPr/>
                    <a:lstStyle/>
                    <a:p>
                      <a:r>
                        <a:rPr lang="en-US" altLang="zh-CN" sz="1100" kern="1200" dirty="0">
                          <a:solidFill>
                            <a:schemeClr val="tx1"/>
                          </a:solidFill>
                          <a:latin typeface="+mj-lt"/>
                          <a:ea typeface="+mn-ea"/>
                          <a:cs typeface="+mn-cs"/>
                        </a:rPr>
                        <a:t>±</a:t>
                      </a:r>
                      <a:r>
                        <a:rPr lang="en-US" sz="1100" kern="1200" dirty="0">
                          <a:solidFill>
                            <a:schemeClr val="tx1"/>
                          </a:solidFill>
                          <a:latin typeface="+mj-lt"/>
                          <a:ea typeface="+mn-ea"/>
                          <a:cs typeface="+mn-cs"/>
                        </a:rPr>
                        <a:t>5E-12 </a:t>
                      </a:r>
                      <a:r>
                        <a:rPr lang="en-US" altLang="zh-CN" sz="1100" kern="1200" dirty="0">
                          <a:solidFill>
                            <a:schemeClr val="tx1"/>
                          </a:solidFill>
                          <a:latin typeface="+mj-lt"/>
                          <a:ea typeface="+mn-ea"/>
                          <a:cs typeface="+mn-cs"/>
                        </a:rPr>
                        <a:t>per day</a:t>
                      </a:r>
                      <a:endParaRPr lang="zh-CN" altLang="en-US" sz="1100" kern="1200" dirty="0">
                        <a:solidFill>
                          <a:schemeClr val="tx1"/>
                        </a:solidFill>
                        <a:latin typeface="+mj-lt"/>
                        <a:ea typeface="+mn-ea"/>
                        <a:cs typeface="+mn-cs"/>
                      </a:endParaRPr>
                    </a:p>
                  </a:txBody>
                  <a:tcPr marL="68580" marR="68580" marT="0" marB="0"/>
                </a:tc>
                <a:extLst>
                  <a:ext uri="{0D108BD9-81ED-4DB2-BD59-A6C34878D82A}">
                    <a16:rowId xmlns:a16="http://schemas.microsoft.com/office/drawing/2014/main" val="232036266"/>
                  </a:ext>
                </a:extLst>
              </a:tr>
              <a:tr h="213285">
                <a:tc vMerge="1">
                  <a:txBody>
                    <a:bodyPr/>
                    <a:lstStyle/>
                    <a:p>
                      <a:endParaRPr lang="zh-CN" altLang="en-US"/>
                    </a:p>
                  </a:txBody>
                  <a:tcPr/>
                </a:tc>
                <a:tc>
                  <a:txBody>
                    <a:bodyPr/>
                    <a:lstStyle/>
                    <a:p>
                      <a:r>
                        <a:rPr lang="en-US" altLang="zh-CN" sz="1100" kern="1200" dirty="0">
                          <a:solidFill>
                            <a:schemeClr val="tx1"/>
                          </a:solidFill>
                          <a:latin typeface="+mj-lt"/>
                          <a:ea typeface="+mn-ea"/>
                          <a:cs typeface="+mn-cs"/>
                        </a:rPr>
                        <a:t>±</a:t>
                      </a:r>
                      <a:r>
                        <a:rPr lang="en-US" sz="1100" kern="1200" dirty="0">
                          <a:solidFill>
                            <a:schemeClr val="tx1"/>
                          </a:solidFill>
                          <a:latin typeface="+mj-lt"/>
                          <a:ea typeface="+mn-ea"/>
                          <a:cs typeface="+mn-cs"/>
                        </a:rPr>
                        <a:t>5E-9 per month</a:t>
                      </a:r>
                      <a:endParaRPr lang="zh-CN" altLang="en-US" sz="1100" kern="1200" dirty="0">
                        <a:solidFill>
                          <a:schemeClr val="tx1"/>
                        </a:solidFill>
                        <a:latin typeface="+mj-lt"/>
                        <a:ea typeface="+mn-ea"/>
                        <a:cs typeface="+mn-cs"/>
                      </a:endParaRPr>
                    </a:p>
                  </a:txBody>
                  <a:tcPr marL="68580" marR="68580" marT="0" marB="0"/>
                </a:tc>
                <a:tc>
                  <a:txBody>
                    <a:bodyPr/>
                    <a:lstStyle/>
                    <a:p>
                      <a:r>
                        <a:rPr lang="en-US" altLang="zh-CN" sz="1100" kern="1200" dirty="0">
                          <a:solidFill>
                            <a:schemeClr val="tx1"/>
                          </a:solidFill>
                          <a:latin typeface="+mj-lt"/>
                          <a:ea typeface="+mn-ea"/>
                          <a:cs typeface="+mn-cs"/>
                        </a:rPr>
                        <a:t>±</a:t>
                      </a:r>
                      <a:r>
                        <a:rPr lang="en-US" sz="1100" kern="1200" dirty="0">
                          <a:solidFill>
                            <a:schemeClr val="tx1"/>
                          </a:solidFill>
                          <a:latin typeface="+mj-lt"/>
                          <a:ea typeface="+mn-ea"/>
                          <a:cs typeface="+mn-cs"/>
                        </a:rPr>
                        <a:t>5E-11 per month</a:t>
                      </a:r>
                      <a:endParaRPr lang="zh-CN" altLang="en-US" sz="1100" kern="1200" dirty="0">
                        <a:solidFill>
                          <a:schemeClr val="tx1"/>
                        </a:solidFill>
                        <a:latin typeface="+mj-lt"/>
                        <a:ea typeface="+mn-ea"/>
                        <a:cs typeface="+mn-cs"/>
                      </a:endParaRPr>
                    </a:p>
                  </a:txBody>
                  <a:tcPr marL="68580" marR="68580" marT="0" marB="0"/>
                </a:tc>
                <a:extLst>
                  <a:ext uri="{0D108BD9-81ED-4DB2-BD59-A6C34878D82A}">
                    <a16:rowId xmlns:a16="http://schemas.microsoft.com/office/drawing/2014/main" val="790880348"/>
                  </a:ext>
                </a:extLst>
              </a:tr>
            </a:tbl>
          </a:graphicData>
        </a:graphic>
      </p:graphicFrame>
      <p:sp>
        <p:nvSpPr>
          <p:cNvPr id="10" name="文本框 9">
            <a:extLst>
              <a:ext uri="{FF2B5EF4-FFF2-40B4-BE49-F238E27FC236}">
                <a16:creationId xmlns:a16="http://schemas.microsoft.com/office/drawing/2014/main" id="{CA709824-532F-C08A-B4D4-4DFCB7327ABE}"/>
              </a:ext>
            </a:extLst>
          </p:cNvPr>
          <p:cNvSpPr txBox="1"/>
          <p:nvPr/>
        </p:nvSpPr>
        <p:spPr>
          <a:xfrm>
            <a:off x="618313" y="7061728"/>
            <a:ext cx="5433060" cy="461665"/>
          </a:xfrm>
          <a:prstGeom prst="rect">
            <a:avLst/>
          </a:prstGeom>
          <a:noFill/>
        </p:spPr>
        <p:txBody>
          <a:bodyPr wrap="square">
            <a:spAutoFit/>
          </a:bodyPr>
          <a:lstStyle/>
          <a:p>
            <a:r>
              <a:rPr lang="en-US" altLang="zh-CN" sz="1200" dirty="0">
                <a:latin typeface="+mj-lt"/>
              </a:rPr>
              <a:t>If external source is not available, TFT3001-CV will use embedded OCXO or Rubidium clock as working clock. OCXO or Rubidium option clock performance show as below:</a:t>
            </a:r>
            <a:endParaRPr lang="zh-CN" altLang="en-US" sz="1200" dirty="0">
              <a:latin typeface="+mj-lt"/>
            </a:endParaRPr>
          </a:p>
        </p:txBody>
      </p:sp>
      <p:sp>
        <p:nvSpPr>
          <p:cNvPr id="6" name="TextBox 6">
            <a:extLst>
              <a:ext uri="{FF2B5EF4-FFF2-40B4-BE49-F238E27FC236}">
                <a16:creationId xmlns:a16="http://schemas.microsoft.com/office/drawing/2014/main" id="{CA238F8D-5FEF-00DD-7D08-AA038DE75B16}"/>
              </a:ext>
            </a:extLst>
          </p:cNvPr>
          <p:cNvSpPr txBox="1"/>
          <p:nvPr/>
        </p:nvSpPr>
        <p:spPr>
          <a:xfrm>
            <a:off x="619652" y="6736491"/>
            <a:ext cx="3541226" cy="369332"/>
          </a:xfrm>
          <a:prstGeom prst="rect">
            <a:avLst/>
          </a:prstGeom>
          <a:noFill/>
        </p:spPr>
        <p:txBody>
          <a:bodyPr wrap="none" rtlCol="0">
            <a:spAutoFit/>
          </a:bodyPr>
          <a:lstStyle/>
          <a:p>
            <a:r>
              <a:rPr lang="en-US" dirty="0">
                <a:solidFill>
                  <a:srgbClr val="259BE3"/>
                </a:solidFill>
              </a:rPr>
              <a:t>TFT3001-</a:t>
            </a:r>
            <a:r>
              <a:rPr lang="en-US" altLang="zh-CN" dirty="0">
                <a:solidFill>
                  <a:srgbClr val="259BE3"/>
                </a:solidFill>
              </a:rPr>
              <a:t>CV</a:t>
            </a:r>
            <a:r>
              <a:rPr lang="en-US" dirty="0">
                <a:solidFill>
                  <a:srgbClr val="259BE3"/>
                </a:solidFill>
              </a:rPr>
              <a:t> Holdover performance</a:t>
            </a:r>
            <a:endParaRPr lang="en-MY" dirty="0">
              <a:solidFill>
                <a:srgbClr val="259BE3"/>
              </a:solidFill>
            </a:endParaRPr>
          </a:p>
        </p:txBody>
      </p:sp>
      <p:sp>
        <p:nvSpPr>
          <p:cNvPr id="13" name="页脚占位符 1">
            <a:extLst>
              <a:ext uri="{FF2B5EF4-FFF2-40B4-BE49-F238E27FC236}">
                <a16:creationId xmlns:a16="http://schemas.microsoft.com/office/drawing/2014/main" id="{4C24B432-9702-E079-0239-CBD4D53CFF98}"/>
              </a:ext>
            </a:extLst>
          </p:cNvPr>
          <p:cNvSpPr>
            <a:spLocks noGrp="1"/>
          </p:cNvSpPr>
          <p:nvPr>
            <p:ph type="ftr" sz="quarter" idx="11"/>
          </p:nvPr>
        </p:nvSpPr>
        <p:spPr>
          <a:xfrm>
            <a:off x="2271713" y="9181397"/>
            <a:ext cx="2314575" cy="527403"/>
          </a:xfrm>
        </p:spPr>
        <p:txBody>
          <a:bodyPr/>
          <a:lstStyle/>
          <a:p>
            <a:r>
              <a:rPr lang="en-MY" dirty="0"/>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93054-BCB6-7E33-C7C4-2E367CF77E29}"/>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2F8D7AF8-D364-0071-39C5-8E30C9799E71}"/>
              </a:ext>
            </a:extLst>
          </p:cNvPr>
          <p:cNvPicPr>
            <a:picLocks noChangeAspect="1"/>
          </p:cNvPicPr>
          <p:nvPr/>
        </p:nvPicPr>
        <p:blipFill>
          <a:blip r:embed="rId2"/>
          <a:stretch>
            <a:fillRect/>
          </a:stretch>
        </p:blipFill>
        <p:spPr>
          <a:xfrm>
            <a:off x="619652" y="415059"/>
            <a:ext cx="2037011" cy="699028"/>
          </a:xfrm>
          <a:prstGeom prst="rect">
            <a:avLst/>
          </a:prstGeom>
        </p:spPr>
      </p:pic>
      <p:sp>
        <p:nvSpPr>
          <p:cNvPr id="14" name="TextBox 13">
            <a:extLst>
              <a:ext uri="{FF2B5EF4-FFF2-40B4-BE49-F238E27FC236}">
                <a16:creationId xmlns:a16="http://schemas.microsoft.com/office/drawing/2014/main" id="{9994D283-BED2-3543-3B7C-EDA1709AA7F4}"/>
              </a:ext>
            </a:extLst>
          </p:cNvPr>
          <p:cNvSpPr txBox="1"/>
          <p:nvPr/>
        </p:nvSpPr>
        <p:spPr>
          <a:xfrm>
            <a:off x="649039" y="3492268"/>
            <a:ext cx="2697411" cy="1954381"/>
          </a:xfrm>
          <a:prstGeom prst="rect">
            <a:avLst/>
          </a:prstGeom>
          <a:noFill/>
        </p:spPr>
        <p:txBody>
          <a:bodyPr wrap="square" rtlCol="0">
            <a:spAutoFit/>
          </a:bodyPr>
          <a:lstStyle/>
          <a:p>
            <a:r>
              <a:rPr lang="en-US" sz="1100" b="1" dirty="0">
                <a:latin typeface="+mj-lt"/>
              </a:rPr>
              <a:t>Supported Network Protocol</a:t>
            </a:r>
          </a:p>
          <a:p>
            <a:pPr marL="171450" indent="-171450">
              <a:buFontTx/>
              <a:buChar char="-"/>
            </a:pPr>
            <a:r>
              <a:rPr lang="en-MY" sz="1100" b="0" i="0" u="none" strike="noStrike" baseline="0" dirty="0">
                <a:solidFill>
                  <a:srgbClr val="000000"/>
                </a:solidFill>
                <a:latin typeface="+mj-lt"/>
              </a:rPr>
              <a:t>IEEE1588v2(PTP) </a:t>
            </a:r>
          </a:p>
          <a:p>
            <a:pPr marL="171450" indent="-171450">
              <a:buFontTx/>
              <a:buChar char="-"/>
            </a:pPr>
            <a:r>
              <a:rPr lang="fr-FR" altLang="zh-CN" sz="1100" dirty="0">
                <a:solidFill>
                  <a:srgbClr val="000000"/>
                </a:solidFill>
                <a:latin typeface="+mj-lt"/>
              </a:rPr>
              <a:t>I</a:t>
            </a:r>
            <a:r>
              <a:rPr lang="fr-FR" altLang="zh-CN" sz="1100" b="0" i="0" u="none" strike="noStrike" baseline="0" dirty="0">
                <a:solidFill>
                  <a:srgbClr val="000000"/>
                </a:solidFill>
                <a:latin typeface="+mj-lt"/>
              </a:rPr>
              <a:t>TU-T G.8264, G.8273.2.</a:t>
            </a:r>
            <a:endParaRPr lang="en-MY" sz="1100" b="0" i="0" u="none" strike="noStrike" baseline="0" dirty="0">
              <a:solidFill>
                <a:srgbClr val="000000"/>
              </a:solidFill>
              <a:latin typeface="+mj-lt"/>
            </a:endParaRPr>
          </a:p>
          <a:p>
            <a:pPr marL="171450" indent="-171450">
              <a:buFontTx/>
              <a:buChar char="-"/>
            </a:pPr>
            <a:r>
              <a:rPr lang="en-MY" altLang="zh-CN" sz="1100" b="0" i="0" u="none" strike="noStrike" baseline="0" dirty="0">
                <a:solidFill>
                  <a:srgbClr val="000000"/>
                </a:solidFill>
                <a:latin typeface="+mj-lt"/>
              </a:rPr>
              <a:t>ITU-T G.8275.1</a:t>
            </a:r>
            <a:r>
              <a:rPr lang="en-US" altLang="zh-CN" sz="1100" dirty="0">
                <a:solidFill>
                  <a:srgbClr val="000000"/>
                </a:solidFill>
                <a:latin typeface="+mj-lt"/>
              </a:rPr>
              <a:t>,</a:t>
            </a:r>
            <a:r>
              <a:rPr lang="en-MY" altLang="zh-CN" sz="1100" b="0" i="0" u="none" strike="noStrike" baseline="0" dirty="0">
                <a:solidFill>
                  <a:srgbClr val="000000"/>
                </a:solidFill>
                <a:latin typeface="+mj-lt"/>
              </a:rPr>
              <a:t> G.8275.2, G.8265.1</a:t>
            </a:r>
          </a:p>
          <a:p>
            <a:pPr marL="171450" indent="-171450">
              <a:buFontTx/>
              <a:buChar char="-"/>
            </a:pPr>
            <a:r>
              <a:rPr lang="en-MY" altLang="zh-CN" sz="1100" b="0" i="0" u="none" strike="noStrike" baseline="0" dirty="0">
                <a:solidFill>
                  <a:srgbClr val="000000"/>
                </a:solidFill>
                <a:latin typeface="+mj-lt"/>
              </a:rPr>
              <a:t>RFC 1059 (NTPv1), RFC 1119 (NTPv2), RFC 1305 (NTPv3), RFC 5905 (NTPv4) </a:t>
            </a:r>
          </a:p>
          <a:p>
            <a:pPr marL="171450" indent="-171450">
              <a:buFontTx/>
              <a:buChar char="-"/>
            </a:pPr>
            <a:r>
              <a:rPr lang="en-MY" sz="1100" b="0" i="0" u="none" strike="noStrike" baseline="0" dirty="0">
                <a:solidFill>
                  <a:srgbClr val="000000"/>
                </a:solidFill>
                <a:latin typeface="+mj-lt"/>
              </a:rPr>
              <a:t>ARP </a:t>
            </a:r>
          </a:p>
          <a:p>
            <a:pPr marL="171450" indent="-171450">
              <a:buFontTx/>
              <a:buChar char="-"/>
            </a:pPr>
            <a:r>
              <a:rPr lang="en-MY" sz="1100" b="0" i="0" u="none" strike="noStrike" baseline="0" dirty="0">
                <a:solidFill>
                  <a:srgbClr val="000000"/>
                </a:solidFill>
                <a:latin typeface="+mj-lt"/>
              </a:rPr>
              <a:t>IPv4/IPv6 </a:t>
            </a:r>
          </a:p>
          <a:p>
            <a:pPr marL="171450" indent="-171450">
              <a:buFontTx/>
              <a:buChar char="-"/>
            </a:pPr>
            <a:r>
              <a:rPr lang="en-MY" sz="1100" b="0" i="0" u="none" strike="noStrike" baseline="0" dirty="0">
                <a:solidFill>
                  <a:srgbClr val="000000"/>
                </a:solidFill>
                <a:latin typeface="+mj-lt"/>
              </a:rPr>
              <a:t>FTP </a:t>
            </a:r>
          </a:p>
          <a:p>
            <a:pPr marL="171450" indent="-171450">
              <a:buFontTx/>
              <a:buChar char="-"/>
            </a:pPr>
            <a:r>
              <a:rPr lang="en-MY" sz="1100" b="0" i="0" u="none" strike="noStrike" baseline="0" dirty="0">
                <a:solidFill>
                  <a:srgbClr val="000000"/>
                </a:solidFill>
                <a:latin typeface="+mj-lt"/>
              </a:rPr>
              <a:t>Telnet/SSH </a:t>
            </a:r>
          </a:p>
          <a:p>
            <a:pPr marL="171450" indent="-171450">
              <a:buFontTx/>
              <a:buChar char="-"/>
            </a:pPr>
            <a:r>
              <a:rPr lang="en-MY" sz="1100" b="0" i="0" u="none" strike="noStrike" baseline="0" dirty="0">
                <a:solidFill>
                  <a:srgbClr val="000000"/>
                </a:solidFill>
                <a:latin typeface="+mj-lt"/>
              </a:rPr>
              <a:t>SNMP </a:t>
            </a:r>
          </a:p>
        </p:txBody>
      </p:sp>
      <p:sp>
        <p:nvSpPr>
          <p:cNvPr id="28" name="TextBox 27">
            <a:extLst>
              <a:ext uri="{FF2B5EF4-FFF2-40B4-BE49-F238E27FC236}">
                <a16:creationId xmlns:a16="http://schemas.microsoft.com/office/drawing/2014/main" id="{0B82D0A1-74E9-A993-21FC-0223E2D20E03}"/>
              </a:ext>
            </a:extLst>
          </p:cNvPr>
          <p:cNvSpPr txBox="1"/>
          <p:nvPr/>
        </p:nvSpPr>
        <p:spPr>
          <a:xfrm>
            <a:off x="3729921" y="2981825"/>
            <a:ext cx="2479040" cy="1107996"/>
          </a:xfrm>
          <a:prstGeom prst="rect">
            <a:avLst/>
          </a:prstGeom>
          <a:noFill/>
        </p:spPr>
        <p:txBody>
          <a:bodyPr wrap="square" rtlCol="0">
            <a:spAutoFit/>
          </a:bodyPr>
          <a:lstStyle/>
          <a:p>
            <a:r>
              <a:rPr lang="en-US" sz="1100" b="1" dirty="0">
                <a:latin typeface="+mj-lt"/>
              </a:rPr>
              <a:t>Phase &amp; Frequency Accuracy</a:t>
            </a:r>
          </a:p>
          <a:p>
            <a:pPr marL="171450" indent="-171450">
              <a:buFontTx/>
              <a:buChar char="-"/>
            </a:pPr>
            <a:r>
              <a:rPr lang="en-US" sz="1100" dirty="0">
                <a:latin typeface="+mj-lt"/>
              </a:rPr>
              <a:t>10MHz Frequency Performance: better than 1</a:t>
            </a:r>
            <a:r>
              <a:rPr lang="en-US" altLang="zh-CN" sz="1100" dirty="0">
                <a:latin typeface="+mj-lt"/>
              </a:rPr>
              <a:t>E</a:t>
            </a:r>
            <a:r>
              <a:rPr lang="en-US" sz="1100" dirty="0">
                <a:latin typeface="+mj-lt"/>
              </a:rPr>
              <a:t>-13/day when locked to GNSS</a:t>
            </a:r>
          </a:p>
          <a:p>
            <a:pPr marL="171450" indent="-171450">
              <a:buFontTx/>
              <a:buChar char="-"/>
            </a:pPr>
            <a:r>
              <a:rPr lang="en-US" sz="1100" b="0" i="0" u="none" strike="noStrike" baseline="0" dirty="0">
                <a:solidFill>
                  <a:srgbClr val="000000"/>
                </a:solidFill>
                <a:latin typeface="+mj-lt"/>
              </a:rPr>
              <a:t>1P</a:t>
            </a:r>
            <a:r>
              <a:rPr lang="en-US" sz="1100" dirty="0">
                <a:solidFill>
                  <a:srgbClr val="000000"/>
                </a:solidFill>
                <a:latin typeface="+mj-lt"/>
              </a:rPr>
              <a:t>PS Phase Performance: better than ±5ns when locked to GNSS</a:t>
            </a:r>
            <a:endParaRPr lang="en-MY" sz="1100" b="0" i="0" u="none" strike="noStrike" baseline="0" dirty="0">
              <a:solidFill>
                <a:srgbClr val="000000"/>
              </a:solidFill>
              <a:latin typeface="+mj-lt"/>
            </a:endParaRPr>
          </a:p>
        </p:txBody>
      </p:sp>
      <p:sp>
        <p:nvSpPr>
          <p:cNvPr id="29" name="TextBox 28">
            <a:extLst>
              <a:ext uri="{FF2B5EF4-FFF2-40B4-BE49-F238E27FC236}">
                <a16:creationId xmlns:a16="http://schemas.microsoft.com/office/drawing/2014/main" id="{2189A7A9-288F-4429-C3EC-19FB508D8EED}"/>
              </a:ext>
            </a:extLst>
          </p:cNvPr>
          <p:cNvSpPr txBox="1"/>
          <p:nvPr/>
        </p:nvSpPr>
        <p:spPr>
          <a:xfrm>
            <a:off x="3698663" y="4089821"/>
            <a:ext cx="2624067" cy="1107996"/>
          </a:xfrm>
          <a:prstGeom prst="rect">
            <a:avLst/>
          </a:prstGeom>
          <a:noFill/>
        </p:spPr>
        <p:txBody>
          <a:bodyPr wrap="square" rtlCol="0">
            <a:spAutoFit/>
          </a:bodyPr>
          <a:lstStyle/>
          <a:p>
            <a:r>
              <a:rPr lang="en-US" sz="1100" b="1" dirty="0">
                <a:latin typeface="+mj-lt"/>
              </a:rPr>
              <a:t>Management Port</a:t>
            </a:r>
          </a:p>
          <a:p>
            <a:pPr marL="171450" indent="-171450">
              <a:buFontTx/>
              <a:buChar char="-"/>
            </a:pPr>
            <a:r>
              <a:rPr lang="en-US" sz="1100" dirty="0">
                <a:latin typeface="+mj-lt"/>
              </a:rPr>
              <a:t>CLI local management via serial port (USB)</a:t>
            </a:r>
          </a:p>
          <a:p>
            <a:pPr marL="171450" indent="-171450">
              <a:buFontTx/>
              <a:buChar char="-"/>
            </a:pPr>
            <a:r>
              <a:rPr lang="en-US" sz="1100" b="0" i="0" u="none" strike="noStrike" baseline="0" dirty="0">
                <a:solidFill>
                  <a:srgbClr val="000000"/>
                </a:solidFill>
                <a:latin typeface="+mj-lt"/>
              </a:rPr>
              <a:t>Telnet configure or monitor device</a:t>
            </a:r>
          </a:p>
          <a:p>
            <a:pPr marL="171450" indent="-171450">
              <a:buFontTx/>
              <a:buChar char="-"/>
            </a:pPr>
            <a:r>
              <a:rPr lang="en-US" sz="1100" dirty="0">
                <a:solidFill>
                  <a:srgbClr val="000000"/>
                </a:solidFill>
                <a:latin typeface="+mj-lt"/>
              </a:rPr>
              <a:t>HTTP based visible management</a:t>
            </a:r>
          </a:p>
          <a:p>
            <a:pPr marL="171450" indent="-171450">
              <a:buFontTx/>
              <a:buChar char="-"/>
            </a:pPr>
            <a:r>
              <a:rPr lang="en-US" sz="1100" b="0" i="0" u="none" strike="noStrike" baseline="0" dirty="0">
                <a:solidFill>
                  <a:srgbClr val="000000"/>
                </a:solidFill>
                <a:latin typeface="+mj-lt"/>
              </a:rPr>
              <a:t>SNMP based centralized management</a:t>
            </a:r>
            <a:endParaRPr lang="en-MY" sz="1100" b="0" i="0" u="none" strike="noStrike" baseline="0" dirty="0">
              <a:solidFill>
                <a:srgbClr val="000000"/>
              </a:solidFill>
              <a:latin typeface="+mj-lt"/>
            </a:endParaRPr>
          </a:p>
        </p:txBody>
      </p:sp>
      <p:sp>
        <p:nvSpPr>
          <p:cNvPr id="31" name="TextBox 30">
            <a:extLst>
              <a:ext uri="{FF2B5EF4-FFF2-40B4-BE49-F238E27FC236}">
                <a16:creationId xmlns:a16="http://schemas.microsoft.com/office/drawing/2014/main" id="{D944EFD2-3488-7D7D-04BC-BA70762917AA}"/>
              </a:ext>
            </a:extLst>
          </p:cNvPr>
          <p:cNvSpPr txBox="1"/>
          <p:nvPr/>
        </p:nvSpPr>
        <p:spPr>
          <a:xfrm>
            <a:off x="619652" y="5465699"/>
            <a:ext cx="5527148" cy="1107996"/>
          </a:xfrm>
          <a:prstGeom prst="rect">
            <a:avLst/>
          </a:prstGeom>
          <a:noFill/>
        </p:spPr>
        <p:txBody>
          <a:bodyPr wrap="square" rtlCol="0">
            <a:spAutoFit/>
          </a:bodyPr>
          <a:lstStyle/>
          <a:p>
            <a:r>
              <a:rPr lang="en-US" sz="1100" b="1" dirty="0">
                <a:latin typeface="+mj-lt"/>
              </a:rPr>
              <a:t>Environment</a:t>
            </a:r>
            <a:endParaRPr lang="en-MY" sz="1100" b="0" i="0" u="none" strike="noStrike" baseline="0" dirty="0">
              <a:solidFill>
                <a:srgbClr val="000000"/>
              </a:solidFill>
              <a:latin typeface="+mj-lt"/>
            </a:endParaRPr>
          </a:p>
          <a:p>
            <a:pPr marL="171450" indent="-171450">
              <a:buFontTx/>
              <a:buChar char="-"/>
            </a:pPr>
            <a:r>
              <a:rPr lang="en-MY" sz="1100" b="0" i="0" u="none" strike="noStrike" baseline="0" dirty="0">
                <a:solidFill>
                  <a:srgbClr val="000000"/>
                </a:solidFill>
                <a:latin typeface="+mj-lt"/>
              </a:rPr>
              <a:t>Dimension: 435.8mm x 176.7mm x 305mm (</a:t>
            </a:r>
            <a:r>
              <a:rPr lang="en-MY" sz="1100" b="0" i="0" u="none" strike="noStrike" baseline="0" dirty="0" err="1">
                <a:solidFill>
                  <a:srgbClr val="000000"/>
                </a:solidFill>
                <a:latin typeface="+mj-lt"/>
              </a:rPr>
              <a:t>WxHxD</a:t>
            </a:r>
            <a:r>
              <a:rPr lang="en-MY" sz="1100" b="0" i="0" u="none" strike="noStrike" baseline="0" dirty="0">
                <a:solidFill>
                  <a:srgbClr val="000000"/>
                </a:solidFill>
                <a:latin typeface="+mj-lt"/>
              </a:rPr>
              <a:t>)</a:t>
            </a:r>
          </a:p>
          <a:p>
            <a:pPr marL="171450" indent="-171450">
              <a:buFontTx/>
              <a:buChar char="-"/>
            </a:pPr>
            <a:r>
              <a:rPr lang="en-MY" sz="1100" b="0" i="0" u="none" strike="noStrike" baseline="0" dirty="0">
                <a:solidFill>
                  <a:srgbClr val="000000"/>
                </a:solidFill>
                <a:latin typeface="+mj-lt"/>
              </a:rPr>
              <a:t>Operation temperature (ambient): -5 to +60</a:t>
            </a:r>
            <a:r>
              <a:rPr lang="en-MY" sz="1100" baseline="30000" dirty="0">
                <a:solidFill>
                  <a:srgbClr val="000000"/>
                </a:solidFill>
                <a:latin typeface="+mj-lt"/>
                <a:ea typeface="SimSun" panose="02010600030101010101" pitchFamily="2" charset="-122"/>
              </a:rPr>
              <a:t>o</a:t>
            </a:r>
            <a:r>
              <a:rPr lang="en-MY" sz="1100" b="0" i="0" u="none" strike="noStrike" baseline="0" dirty="0">
                <a:solidFill>
                  <a:srgbClr val="000000"/>
                </a:solidFill>
                <a:latin typeface="+mj-lt"/>
                <a:ea typeface="SimSun" panose="02010600030101010101" pitchFamily="2" charset="-122"/>
              </a:rPr>
              <a:t>C</a:t>
            </a:r>
          </a:p>
          <a:p>
            <a:pPr marL="171450" indent="-171450">
              <a:buFontTx/>
              <a:buChar char="-"/>
            </a:pPr>
            <a:r>
              <a:rPr lang="en-MY" sz="1100" b="0" i="0" u="none" strike="noStrike" baseline="0" dirty="0">
                <a:solidFill>
                  <a:srgbClr val="000000"/>
                </a:solidFill>
                <a:latin typeface="+mj-lt"/>
                <a:ea typeface="SimSun" panose="02010600030101010101" pitchFamily="2" charset="-122"/>
              </a:rPr>
              <a:t>Storage temperature: -40 to +7</a:t>
            </a:r>
            <a:r>
              <a:rPr lang="en-MY" sz="1100" b="0" i="0" u="none" strike="noStrike" baseline="0" dirty="0">
                <a:solidFill>
                  <a:srgbClr val="000000"/>
                </a:solidFill>
                <a:latin typeface="+mj-lt"/>
              </a:rPr>
              <a:t>0</a:t>
            </a:r>
            <a:r>
              <a:rPr lang="en-MY" sz="1100" baseline="30000" dirty="0">
                <a:solidFill>
                  <a:srgbClr val="000000"/>
                </a:solidFill>
                <a:latin typeface="+mj-lt"/>
                <a:ea typeface="SimSun" panose="02010600030101010101" pitchFamily="2" charset="-122"/>
              </a:rPr>
              <a:t>o</a:t>
            </a:r>
            <a:r>
              <a:rPr lang="en-MY" sz="1100" b="0" i="0" u="none" strike="noStrike" baseline="0" dirty="0">
                <a:solidFill>
                  <a:srgbClr val="000000"/>
                </a:solidFill>
                <a:latin typeface="+mj-lt"/>
                <a:ea typeface="SimSun" panose="02010600030101010101" pitchFamily="2" charset="-122"/>
              </a:rPr>
              <a:t>C</a:t>
            </a:r>
          </a:p>
          <a:p>
            <a:pPr marL="171450" indent="-171450">
              <a:buFontTx/>
              <a:buChar char="-"/>
            </a:pPr>
            <a:r>
              <a:rPr lang="en-US" sz="1100" b="0" i="0" u="none" strike="noStrike" baseline="0" dirty="0">
                <a:solidFill>
                  <a:srgbClr val="000000"/>
                </a:solidFill>
                <a:latin typeface="+mj-lt"/>
                <a:ea typeface="SimSun" panose="02010600030101010101" pitchFamily="2" charset="-122"/>
              </a:rPr>
              <a:t>Humidity: 0 to 95% (non-condensation)</a:t>
            </a:r>
          </a:p>
          <a:p>
            <a:pPr marL="171450" indent="-171450">
              <a:buFontTx/>
              <a:buChar char="-"/>
            </a:pPr>
            <a:r>
              <a:rPr lang="en-MY" sz="1100" b="0" i="0" u="none" strike="noStrike" baseline="0" dirty="0">
                <a:solidFill>
                  <a:srgbClr val="000000"/>
                </a:solidFill>
                <a:latin typeface="+mj-lt"/>
                <a:ea typeface="SimSun" panose="02010600030101010101" pitchFamily="2" charset="-122"/>
              </a:rPr>
              <a:t>Dual DC PSU: -48VDC (Tolerant -36 ~ -72VDC). </a:t>
            </a:r>
          </a:p>
        </p:txBody>
      </p:sp>
      <p:sp>
        <p:nvSpPr>
          <p:cNvPr id="2" name="页脚占位符 1">
            <a:extLst>
              <a:ext uri="{FF2B5EF4-FFF2-40B4-BE49-F238E27FC236}">
                <a16:creationId xmlns:a16="http://schemas.microsoft.com/office/drawing/2014/main" id="{B2AEF414-8D87-4A2E-2206-C64B29ABEC88}"/>
              </a:ext>
            </a:extLst>
          </p:cNvPr>
          <p:cNvSpPr>
            <a:spLocks noGrp="1"/>
          </p:cNvSpPr>
          <p:nvPr>
            <p:ph type="ftr" sz="quarter" idx="11"/>
          </p:nvPr>
        </p:nvSpPr>
        <p:spPr/>
        <p:txBody>
          <a:bodyPr/>
          <a:lstStyle/>
          <a:p>
            <a:r>
              <a:rPr lang="en-MY" dirty="0"/>
              <a:t>4</a:t>
            </a:r>
          </a:p>
        </p:txBody>
      </p:sp>
      <p:sp>
        <p:nvSpPr>
          <p:cNvPr id="3" name="TextBox 13">
            <a:extLst>
              <a:ext uri="{FF2B5EF4-FFF2-40B4-BE49-F238E27FC236}">
                <a16:creationId xmlns:a16="http://schemas.microsoft.com/office/drawing/2014/main" id="{67180B12-E2F3-4817-BF9D-6E673E24AC2B}"/>
              </a:ext>
            </a:extLst>
          </p:cNvPr>
          <p:cNvSpPr txBox="1"/>
          <p:nvPr/>
        </p:nvSpPr>
        <p:spPr>
          <a:xfrm>
            <a:off x="649039" y="1196721"/>
            <a:ext cx="2779961" cy="2292935"/>
          </a:xfrm>
          <a:prstGeom prst="rect">
            <a:avLst/>
          </a:prstGeom>
          <a:noFill/>
        </p:spPr>
        <p:txBody>
          <a:bodyPr wrap="square" rtlCol="0">
            <a:spAutoFit/>
          </a:bodyPr>
          <a:lstStyle/>
          <a:p>
            <a:r>
              <a:rPr lang="en-US" altLang="zh-CN" sz="1100" b="1" dirty="0">
                <a:latin typeface="+mj-lt"/>
              </a:rPr>
              <a:t>TFT3001-CV </a:t>
            </a:r>
            <a:r>
              <a:rPr lang="zh-CN" altLang="en-US" sz="1100" b="1" dirty="0">
                <a:latin typeface="+mj-lt"/>
              </a:rPr>
              <a:t> </a:t>
            </a:r>
            <a:r>
              <a:rPr lang="en-US" altLang="zh-CN" sz="1100" b="1" dirty="0">
                <a:latin typeface="+mj-lt"/>
              </a:rPr>
              <a:t>key</a:t>
            </a:r>
            <a:r>
              <a:rPr lang="zh-CN" altLang="en-US" sz="1100" b="1" dirty="0">
                <a:latin typeface="+mj-lt"/>
              </a:rPr>
              <a:t> </a:t>
            </a:r>
            <a:r>
              <a:rPr lang="en-US" altLang="zh-CN" sz="1100" b="1" dirty="0">
                <a:latin typeface="+mj-lt"/>
              </a:rPr>
              <a:t>feature</a:t>
            </a:r>
          </a:p>
          <a:p>
            <a:pPr marL="171450" lvl="0" indent="-171450">
              <a:buFontTx/>
              <a:buChar char="-"/>
            </a:pPr>
            <a:r>
              <a:rPr lang="en-US" altLang="zh-CN" sz="1100" dirty="0">
                <a:latin typeface="+mj-lt"/>
              </a:rPr>
              <a:t>Suitable in 19 inch rack(4U);</a:t>
            </a:r>
            <a:endParaRPr lang="zh-CN" altLang="zh-CN" sz="1100" dirty="0">
              <a:latin typeface="+mj-lt"/>
            </a:endParaRPr>
          </a:p>
          <a:p>
            <a:pPr marL="171450" lvl="0" indent="-171450">
              <a:buFontTx/>
              <a:buChar char="-"/>
            </a:pPr>
            <a:r>
              <a:rPr lang="en-US" altLang="zh-CN" sz="1100" dirty="0">
                <a:latin typeface="+mj-lt"/>
              </a:rPr>
              <a:t>Support 7*24 hours uninterrupted service;</a:t>
            </a:r>
            <a:endParaRPr lang="zh-CN" altLang="zh-CN" sz="1100" dirty="0">
              <a:latin typeface="+mj-lt"/>
            </a:endParaRPr>
          </a:p>
          <a:p>
            <a:pPr marL="171450" lvl="0" indent="-171450">
              <a:buFontTx/>
              <a:buChar char="-"/>
            </a:pPr>
            <a:r>
              <a:rPr lang="en-US" altLang="zh-CN" sz="1100" dirty="0">
                <a:latin typeface="+mj-lt"/>
              </a:rPr>
              <a:t>Support Ethernet NMS management;</a:t>
            </a:r>
            <a:endParaRPr lang="zh-CN" altLang="zh-CN" sz="1100" dirty="0">
              <a:latin typeface="+mj-lt"/>
            </a:endParaRPr>
          </a:p>
          <a:p>
            <a:pPr marL="171450" lvl="0" indent="-171450">
              <a:buFontTx/>
              <a:buChar char="-"/>
            </a:pPr>
            <a:r>
              <a:rPr lang="en-US" altLang="zh-CN" sz="1100" dirty="0">
                <a:latin typeface="+mj-lt"/>
              </a:rPr>
              <a:t>Support dual -48V DC redundant power;</a:t>
            </a:r>
            <a:endParaRPr lang="zh-CN" altLang="zh-CN" sz="1100" dirty="0">
              <a:latin typeface="+mj-lt"/>
            </a:endParaRPr>
          </a:p>
          <a:p>
            <a:pPr marL="171450" lvl="0" indent="-171450">
              <a:buFontTx/>
              <a:buChar char="-"/>
            </a:pPr>
            <a:r>
              <a:rPr lang="en-US" altLang="zh-CN" sz="1100" dirty="0">
                <a:latin typeface="+mj-lt"/>
              </a:rPr>
              <a:t>Support PTP, NTP, SyncE output</a:t>
            </a:r>
            <a:endParaRPr lang="zh-CN" altLang="zh-CN" sz="1100" dirty="0">
              <a:latin typeface="+mj-lt"/>
            </a:endParaRPr>
          </a:p>
          <a:p>
            <a:pPr marL="171450" lvl="0" indent="-171450">
              <a:buFontTx/>
              <a:buChar char="-"/>
            </a:pPr>
            <a:r>
              <a:rPr lang="en-US" altLang="zh-CN" sz="1100" dirty="0">
                <a:latin typeface="+mj-lt"/>
              </a:rPr>
              <a:t>Support IEEE 1588v2 default profile, ITU-T G.8275.1 profile.</a:t>
            </a:r>
            <a:endParaRPr lang="zh-CN" altLang="zh-CN" sz="1100" dirty="0">
              <a:latin typeface="+mj-lt"/>
            </a:endParaRPr>
          </a:p>
          <a:p>
            <a:pPr marL="171450" lvl="0" indent="-171450">
              <a:buFontTx/>
              <a:buChar char="-"/>
            </a:pPr>
            <a:r>
              <a:rPr lang="en-US" altLang="zh-CN" sz="1100" dirty="0">
                <a:latin typeface="+mj-lt"/>
              </a:rPr>
              <a:t>Support PTP/NTP bounding, PTP and NTP output can be configured at the same port;</a:t>
            </a:r>
            <a:endParaRPr lang="zh-CN" altLang="zh-CN" sz="1100" dirty="0">
              <a:latin typeface="+mj-lt"/>
            </a:endParaRPr>
          </a:p>
          <a:p>
            <a:pPr marL="171450" lvl="0" indent="-171450">
              <a:buFontTx/>
              <a:buChar char="-"/>
            </a:pPr>
            <a:r>
              <a:rPr lang="en-US" altLang="zh-CN" sz="1100" dirty="0">
                <a:latin typeface="+mj-lt"/>
              </a:rPr>
              <a:t>NTP concurrent output capability 600000 times per second;</a:t>
            </a:r>
            <a:endParaRPr lang="zh-CN" altLang="zh-CN" sz="1100" dirty="0">
              <a:latin typeface="+mj-lt"/>
            </a:endParaRPr>
          </a:p>
          <a:p>
            <a:pPr marL="171450" indent="-171450">
              <a:buFontTx/>
              <a:buChar char="-"/>
            </a:pPr>
            <a:r>
              <a:rPr lang="en-US" altLang="zh-CN" sz="1100" dirty="0">
                <a:latin typeface="+mj-lt"/>
              </a:rPr>
              <a:t>IPv4 and IPv6 supported at NTP/PTP port</a:t>
            </a:r>
            <a:r>
              <a:rPr lang="zh-CN" altLang="zh-CN" sz="1100" dirty="0">
                <a:latin typeface="+mj-lt"/>
              </a:rPr>
              <a:t>；</a:t>
            </a:r>
          </a:p>
        </p:txBody>
      </p:sp>
      <p:sp>
        <p:nvSpPr>
          <p:cNvPr id="4" name="TextBox 27">
            <a:extLst>
              <a:ext uri="{FF2B5EF4-FFF2-40B4-BE49-F238E27FC236}">
                <a16:creationId xmlns:a16="http://schemas.microsoft.com/office/drawing/2014/main" id="{3B26EF9D-B146-4ACC-A482-3789E7011B48}"/>
              </a:ext>
            </a:extLst>
          </p:cNvPr>
          <p:cNvSpPr txBox="1"/>
          <p:nvPr/>
        </p:nvSpPr>
        <p:spPr>
          <a:xfrm>
            <a:off x="3729921" y="1196721"/>
            <a:ext cx="2479040" cy="1785104"/>
          </a:xfrm>
          <a:prstGeom prst="rect">
            <a:avLst/>
          </a:prstGeom>
          <a:noFill/>
        </p:spPr>
        <p:txBody>
          <a:bodyPr wrap="square" rtlCol="0">
            <a:spAutoFit/>
          </a:bodyPr>
          <a:lstStyle/>
          <a:p>
            <a:r>
              <a:rPr lang="en-US" altLang="zh-CN" sz="1100" b="1" dirty="0">
                <a:latin typeface="+mj-lt"/>
              </a:rPr>
              <a:t>TFT3001-CV In/Out interface</a:t>
            </a:r>
            <a:endParaRPr lang="zh-CN" altLang="zh-CN" sz="1100" b="1" dirty="0">
              <a:latin typeface="+mj-lt"/>
            </a:endParaRPr>
          </a:p>
          <a:p>
            <a:pPr marL="171450" lvl="0" indent="-171450">
              <a:buFontTx/>
              <a:buChar char="-"/>
            </a:pPr>
            <a:r>
              <a:rPr lang="en-US" altLang="zh-CN" sz="1100" dirty="0">
                <a:latin typeface="+mj-lt"/>
              </a:rPr>
              <a:t>1~3*GNSS(GPS/BDS/GLONASS/GALILEO) input;</a:t>
            </a:r>
            <a:endParaRPr lang="zh-CN" altLang="zh-CN" sz="1100" dirty="0">
              <a:latin typeface="+mj-lt"/>
            </a:endParaRPr>
          </a:p>
          <a:p>
            <a:pPr marL="171450" lvl="0" indent="-171450">
              <a:buFontTx/>
              <a:buChar char="-"/>
            </a:pPr>
            <a:r>
              <a:rPr lang="en-US" altLang="zh-CN" sz="1100" dirty="0">
                <a:latin typeface="+mj-lt"/>
              </a:rPr>
              <a:t>1~8*2MHz/2Mbps input;</a:t>
            </a:r>
            <a:endParaRPr lang="zh-CN" altLang="zh-CN" sz="1100" dirty="0">
              <a:latin typeface="+mj-lt"/>
            </a:endParaRPr>
          </a:p>
          <a:p>
            <a:pPr marL="171450" lvl="0" indent="-171450">
              <a:buFontTx/>
              <a:buChar char="-"/>
            </a:pPr>
            <a:r>
              <a:rPr lang="en-US" altLang="zh-CN" sz="1100" dirty="0">
                <a:latin typeface="+mj-lt"/>
              </a:rPr>
              <a:t>1~3*1PPS+TOD input;</a:t>
            </a:r>
            <a:endParaRPr lang="zh-CN" altLang="zh-CN" sz="1100" dirty="0">
              <a:latin typeface="+mj-lt"/>
            </a:endParaRPr>
          </a:p>
          <a:p>
            <a:pPr marL="171450" lvl="0" indent="-171450">
              <a:buFontTx/>
              <a:buChar char="-"/>
            </a:pPr>
            <a:r>
              <a:rPr lang="en-US" altLang="zh-CN" sz="1100" dirty="0">
                <a:latin typeface="+mj-lt"/>
              </a:rPr>
              <a:t>1~3*10MHz input;</a:t>
            </a:r>
            <a:endParaRPr lang="zh-CN" altLang="zh-CN" sz="1100" dirty="0">
              <a:latin typeface="+mj-lt"/>
            </a:endParaRPr>
          </a:p>
          <a:p>
            <a:pPr marL="171450" lvl="0" indent="-171450">
              <a:buFontTx/>
              <a:buChar char="-"/>
            </a:pPr>
            <a:r>
              <a:rPr lang="en-US" altLang="zh-CN" sz="1100" dirty="0">
                <a:latin typeface="+mj-lt"/>
              </a:rPr>
              <a:t>4~48*PTP/NTP output;</a:t>
            </a:r>
            <a:endParaRPr lang="zh-CN" altLang="zh-CN" sz="1100" dirty="0">
              <a:latin typeface="+mj-lt"/>
            </a:endParaRPr>
          </a:p>
          <a:p>
            <a:pPr marL="171450" lvl="0" indent="-171450">
              <a:buFontTx/>
              <a:buChar char="-"/>
            </a:pPr>
            <a:r>
              <a:rPr lang="en-US" altLang="zh-CN" sz="1100" dirty="0">
                <a:latin typeface="+mj-lt"/>
              </a:rPr>
              <a:t>4~48*IRIG-B output;</a:t>
            </a:r>
            <a:endParaRPr lang="zh-CN" altLang="zh-CN" sz="1100" dirty="0">
              <a:latin typeface="+mj-lt"/>
            </a:endParaRPr>
          </a:p>
          <a:p>
            <a:pPr marL="171450" lvl="0" indent="-171450">
              <a:buFontTx/>
              <a:buChar char="-"/>
            </a:pPr>
            <a:r>
              <a:rPr lang="en-US" altLang="zh-CN" sz="1100" dirty="0">
                <a:latin typeface="+mj-lt"/>
              </a:rPr>
              <a:t>4~48*1PPS+TOD output;</a:t>
            </a:r>
            <a:endParaRPr lang="zh-CN" altLang="zh-CN" sz="1100" dirty="0">
              <a:latin typeface="+mj-lt"/>
            </a:endParaRPr>
          </a:p>
          <a:p>
            <a:pPr marL="171450" lvl="0" indent="-171450">
              <a:buFontTx/>
              <a:buChar char="-"/>
            </a:pPr>
            <a:r>
              <a:rPr lang="en-US" altLang="zh-CN" sz="1100" dirty="0">
                <a:latin typeface="+mj-lt"/>
              </a:rPr>
              <a:t>32~384*2MHz/2Mbps output;</a:t>
            </a:r>
            <a:endParaRPr lang="zh-CN" altLang="zh-CN" sz="1100" dirty="0">
              <a:latin typeface="+mj-lt"/>
            </a:endParaRPr>
          </a:p>
        </p:txBody>
      </p:sp>
    </p:spTree>
    <p:extLst>
      <p:ext uri="{BB962C8B-B14F-4D97-AF65-F5344CB8AC3E}">
        <p14:creationId xmlns:p14="http://schemas.microsoft.com/office/powerpoint/2010/main" val="1734575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b4fe6ad-c1c6-4266-8dee-b0490e0e192b"/>
  <p:tag name="COMMONDATA" val="eyJoZGlkIjoiMDk0NmExNjZjYjA2NmZjOTAzZWY3YTBlMDgxMzc2MDI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8e232ecf-c2b8-478d-9290-99bd7901553c}"/>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TotalTime>
  <Words>1069</Words>
  <Application>Microsoft Office PowerPoint</Application>
  <PresentationFormat>A4 纸张(210x297 毫米)</PresentationFormat>
  <Paragraphs>133</Paragraphs>
  <Slides>4</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vt:i4>
      </vt:variant>
    </vt:vector>
  </HeadingPairs>
  <TitlesOfParts>
    <vt:vector size="9" baseType="lpstr">
      <vt:lpstr>Arial</vt:lpstr>
      <vt:lpstr>Calibri</vt:lpstr>
      <vt:lpstr>Calibri Light</vt:lpstr>
      <vt:lpstr>Wingdings</vt:lpstr>
      <vt:lpstr>Office Theme</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 Chong</dc:creator>
  <cp:lastModifiedBy>Yan Li</cp:lastModifiedBy>
  <cp:revision>51</cp:revision>
  <cp:lastPrinted>2024-05-06T03:35:00Z</cp:lastPrinted>
  <dcterms:created xsi:type="dcterms:W3CDTF">2024-04-26T02:57:00Z</dcterms:created>
  <dcterms:modified xsi:type="dcterms:W3CDTF">2026-03-10T02:25:28Z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58D61D4C0E5E441CB78FE072CDEC1C8A</vt:lpwstr>
  </property>
  <property fmtid="{D5CDD505-2E9C-101B-9397-08002B2CF9AE}" pid="3" name="KSOProductBuildVer">
    <vt:lpwstr>2052-11.1.0.12165</vt:lpwstr>
  </property>
</Properties>
</file>